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6" r:id="rId2"/>
    <p:sldId id="431" r:id="rId3"/>
    <p:sldId id="354" r:id="rId4"/>
    <p:sldId id="391" r:id="rId5"/>
    <p:sldId id="317" r:id="rId6"/>
    <p:sldId id="318" r:id="rId7"/>
    <p:sldId id="355" r:id="rId8"/>
    <p:sldId id="288" r:id="rId9"/>
    <p:sldId id="389" r:id="rId10"/>
    <p:sldId id="422" r:id="rId11"/>
    <p:sldId id="294" r:id="rId12"/>
    <p:sldId id="298" r:id="rId13"/>
    <p:sldId id="415" r:id="rId14"/>
    <p:sldId id="363" r:id="rId15"/>
    <p:sldId id="360" r:id="rId16"/>
    <p:sldId id="356" r:id="rId17"/>
    <p:sldId id="396" r:id="rId18"/>
    <p:sldId id="416" r:id="rId19"/>
    <p:sldId id="358" r:id="rId20"/>
    <p:sldId id="364" r:id="rId21"/>
    <p:sldId id="395" r:id="rId22"/>
    <p:sldId id="368" r:id="rId23"/>
    <p:sldId id="369" r:id="rId24"/>
    <p:sldId id="370" r:id="rId25"/>
    <p:sldId id="394" r:id="rId26"/>
    <p:sldId id="387" r:id="rId27"/>
    <p:sldId id="397" r:id="rId28"/>
    <p:sldId id="393" r:id="rId29"/>
    <p:sldId id="398" r:id="rId30"/>
    <p:sldId id="424" r:id="rId31"/>
    <p:sldId id="380" r:id="rId32"/>
    <p:sldId id="402" r:id="rId33"/>
    <p:sldId id="403" r:id="rId34"/>
    <p:sldId id="404" r:id="rId35"/>
    <p:sldId id="407" r:id="rId36"/>
    <p:sldId id="420" r:id="rId37"/>
    <p:sldId id="419" r:id="rId38"/>
    <p:sldId id="418" r:id="rId39"/>
    <p:sldId id="381" r:id="rId40"/>
    <p:sldId id="383" r:id="rId41"/>
    <p:sldId id="400" r:id="rId42"/>
    <p:sldId id="385" r:id="rId43"/>
    <p:sldId id="384" r:id="rId44"/>
    <p:sldId id="423" r:id="rId45"/>
    <p:sldId id="320" r:id="rId46"/>
    <p:sldId id="322" r:id="rId47"/>
    <p:sldId id="323" r:id="rId48"/>
    <p:sldId id="330" r:id="rId49"/>
    <p:sldId id="434" r:id="rId50"/>
    <p:sldId id="339" r:id="rId51"/>
    <p:sldId id="427" r:id="rId52"/>
    <p:sldId id="433" r:id="rId53"/>
    <p:sldId id="432" r:id="rId54"/>
    <p:sldId id="426" r:id="rId55"/>
    <p:sldId id="425" r:id="rId56"/>
    <p:sldId id="336" r:id="rId57"/>
    <p:sldId id="413" r:id="rId58"/>
    <p:sldId id="299" r:id="rId59"/>
    <p:sldId id="321" r:id="rId60"/>
    <p:sldId id="388" r:id="rId6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68" autoAdjust="0"/>
  </p:normalViewPr>
  <p:slideViewPr>
    <p:cSldViewPr>
      <p:cViewPr varScale="1">
        <p:scale>
          <a:sx n="64" d="100"/>
          <a:sy n="64" d="100"/>
        </p:scale>
        <p:origin x="90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CAEA9-F0D8-4516-B35D-95B3176C0F2D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93267-E053-4E14-8B3A-C410EBA423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89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7797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32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760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566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609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5604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322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2480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4948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231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irrors.ustc.edu.cn/CRAN" TargetMode="External"/><Relationship Id="rId2" Type="http://schemas.openxmlformats.org/officeDocument/2006/relationships/hyperlink" Target="http://cran.r-project.org/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 dirty="0" smtClean="0"/>
              <a:t>R Programming</a:t>
            </a:r>
            <a:endParaRPr lang="zh-CN" altLang="en-US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zh-CN" b="1" dirty="0" smtClean="0">
                <a:solidFill>
                  <a:schemeClr val="tx1"/>
                </a:solidFill>
              </a:rPr>
              <a:t>Yang, </a:t>
            </a:r>
            <a:r>
              <a:rPr lang="en-US" altLang="zh-CN" b="1" dirty="0" err="1" smtClean="0">
                <a:solidFill>
                  <a:schemeClr val="tx1"/>
                </a:solidFill>
              </a:rPr>
              <a:t>Yufei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Object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altLang="zh-CN" b="1" dirty="0" smtClean="0"/>
              <a:t>Object </a:t>
            </a:r>
            <a:r>
              <a:rPr lang="en-US" altLang="zh-CN" dirty="0" smtClean="0"/>
              <a:t>is </a:t>
            </a:r>
            <a:r>
              <a:rPr lang="en-US" altLang="zh-CN" b="1" dirty="0" smtClean="0"/>
              <a:t>anything </a:t>
            </a:r>
            <a:r>
              <a:rPr lang="en-US" altLang="zh-CN" dirty="0" smtClean="0"/>
              <a:t>that can be assigned to a variable, which could be constants, data structures,  functions or graphs).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zh-CN" altLang="en-US" b="1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Vector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One-dimension</a:t>
            </a:r>
          </a:p>
          <a:p>
            <a:r>
              <a:rPr lang="en-US" altLang="zh-CN" b="1" dirty="0" smtClean="0"/>
              <a:t>Only one data type</a:t>
            </a:r>
          </a:p>
          <a:p>
            <a:r>
              <a:rPr lang="en-US" altLang="zh-CN" dirty="0" smtClean="0"/>
              <a:t>e.g., </a:t>
            </a:r>
          </a:p>
          <a:p>
            <a:pPr lvl="1"/>
            <a:r>
              <a:rPr lang="en-US" altLang="zh-CN" dirty="0" smtClean="0"/>
              <a:t>1,1,1,1</a:t>
            </a:r>
          </a:p>
          <a:p>
            <a:pPr lvl="1"/>
            <a:r>
              <a:rPr lang="en-US" altLang="zh-CN" dirty="0" smtClean="0"/>
              <a:t>“True”, “True”, “True”, “True”</a:t>
            </a:r>
          </a:p>
          <a:p>
            <a:pPr lvl="1"/>
            <a:r>
              <a:rPr lang="en-US" altLang="zh-CN" dirty="0" smtClean="0"/>
              <a:t>TRUE, TRUE, TRUE, TRUE</a:t>
            </a:r>
          </a:p>
          <a:p>
            <a:endParaRPr lang="en-US" altLang="zh-CN" b="1" dirty="0" smtClean="0"/>
          </a:p>
          <a:p>
            <a:endParaRPr lang="en-US" altLang="zh-CN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Creating a vector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dirty="0" smtClean="0"/>
              <a:t>c()</a:t>
            </a:r>
          </a:p>
          <a:p>
            <a:r>
              <a:rPr lang="en-US" altLang="zh-CN" dirty="0" smtClean="0"/>
              <a:t>colon operator</a:t>
            </a:r>
          </a:p>
          <a:p>
            <a:r>
              <a:rPr lang="en-US" altLang="zh-CN" dirty="0" err="1" smtClean="0"/>
              <a:t>seq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rep()</a:t>
            </a:r>
          </a:p>
          <a:p>
            <a:r>
              <a:rPr lang="en-US" altLang="zh-CN" dirty="0" smtClean="0"/>
              <a:t>vector()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Converting data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59896" y="1484784"/>
            <a:ext cx="1872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Character</a:t>
            </a:r>
          </a:p>
          <a:p>
            <a:r>
              <a:rPr lang="en-US" altLang="zh-CN" sz="3200" dirty="0"/>
              <a:t>vector</a:t>
            </a:r>
            <a:endParaRPr lang="zh-CN" alt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287688" y="4005064"/>
            <a:ext cx="1872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Numeric</a:t>
            </a:r>
          </a:p>
          <a:p>
            <a:r>
              <a:rPr lang="en-US" altLang="zh-CN" sz="3200" dirty="0"/>
              <a:t> vector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176120" y="4005064"/>
            <a:ext cx="13681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logical </a:t>
            </a:r>
          </a:p>
          <a:p>
            <a:r>
              <a:rPr lang="en-US" altLang="zh-CN" sz="3200" dirty="0"/>
              <a:t>vector</a:t>
            </a:r>
            <a:endParaRPr lang="zh-CN" altLang="en-US" sz="3200" dirty="0"/>
          </a:p>
        </p:txBody>
      </p:sp>
      <p:cxnSp>
        <p:nvCxnSpPr>
          <p:cNvPr id="8" name="直接箭头连接符 7"/>
          <p:cNvCxnSpPr>
            <a:stCxn id="5" idx="0"/>
          </p:cNvCxnSpPr>
          <p:nvPr/>
        </p:nvCxnSpPr>
        <p:spPr>
          <a:xfrm flipV="1">
            <a:off x="4223792" y="2708920"/>
            <a:ext cx="1296144" cy="1296144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5087888" y="4725144"/>
            <a:ext cx="2016224" cy="0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stCxn id="6" idx="0"/>
          </p:cNvCxnSpPr>
          <p:nvPr/>
        </p:nvCxnSpPr>
        <p:spPr>
          <a:xfrm flipH="1" flipV="1">
            <a:off x="6528048" y="2636912"/>
            <a:ext cx="1332148" cy="1368152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>
            <a:off x="5015880" y="4365104"/>
            <a:ext cx="2016224" cy="0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3863752" y="2564904"/>
            <a:ext cx="1296144" cy="1296144"/>
            <a:chOff x="2411760" y="2564904"/>
            <a:chExt cx="1368152" cy="1368152"/>
          </a:xfrm>
        </p:grpSpPr>
        <p:cxnSp>
          <p:nvCxnSpPr>
            <p:cNvPr id="33" name="直接连接符 32"/>
            <p:cNvCxnSpPr/>
            <p:nvPr/>
          </p:nvCxnSpPr>
          <p:spPr>
            <a:xfrm flipH="1">
              <a:off x="2555776" y="2564904"/>
              <a:ext cx="1224136" cy="1224136"/>
            </a:xfrm>
            <a:prstGeom prst="line">
              <a:avLst/>
            </a:prstGeom>
            <a:ln w="571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 flipV="1">
              <a:off x="2411760" y="3645024"/>
              <a:ext cx="288032" cy="288032"/>
            </a:xfrm>
            <a:prstGeom prst="line">
              <a:avLst/>
            </a:prstGeom>
            <a:ln w="57150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 rot="16200000">
            <a:off x="6960096" y="2492896"/>
            <a:ext cx="1368152" cy="1368152"/>
            <a:chOff x="2411760" y="2564904"/>
            <a:chExt cx="1368152" cy="1368152"/>
          </a:xfrm>
        </p:grpSpPr>
        <p:cxnSp>
          <p:nvCxnSpPr>
            <p:cNvPr id="38" name="直接连接符 37"/>
            <p:cNvCxnSpPr/>
            <p:nvPr/>
          </p:nvCxnSpPr>
          <p:spPr>
            <a:xfrm flipH="1">
              <a:off x="2555776" y="2564904"/>
              <a:ext cx="1224136" cy="1224136"/>
            </a:xfrm>
            <a:prstGeom prst="line">
              <a:avLst/>
            </a:prstGeom>
            <a:ln w="571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 flipV="1">
              <a:off x="2411760" y="3645024"/>
              <a:ext cx="288032" cy="288032"/>
            </a:xfrm>
            <a:prstGeom prst="line">
              <a:avLst/>
            </a:prstGeom>
            <a:ln w="57150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34082"/>
          </a:xfrm>
        </p:spPr>
        <p:txBody>
          <a:bodyPr>
            <a:noAutofit/>
          </a:bodyPr>
          <a:lstStyle/>
          <a:p>
            <a:r>
              <a:rPr lang="en-US" altLang="zh-CN" dirty="0" smtClean="0"/>
              <a:t>Missing value(NA, </a:t>
            </a:r>
            <a:r>
              <a:rPr lang="en-US" altLang="zh-CN" dirty="0" err="1" smtClean="0"/>
              <a:t>NaN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1556793"/>
            <a:ext cx="8229600" cy="4569371"/>
          </a:xfrm>
        </p:spPr>
        <p:txBody>
          <a:bodyPr/>
          <a:lstStyle/>
          <a:p>
            <a:r>
              <a:rPr lang="en-US" altLang="zh-CN" sz="2800" dirty="0"/>
              <a:t>If the value of a variable is unknown, the value is NA.</a:t>
            </a:r>
          </a:p>
          <a:p>
            <a:r>
              <a:rPr lang="en-US" altLang="zh-CN" sz="2800" dirty="0"/>
              <a:t>Numeric calculations whose result is undefined  produce the value </a:t>
            </a:r>
            <a:r>
              <a:rPr lang="en-US" altLang="zh-CN" sz="2800" dirty="0" err="1"/>
              <a:t>NaN</a:t>
            </a:r>
            <a:r>
              <a:rPr lang="en-US" altLang="zh-CN" sz="2800" dirty="0"/>
              <a:t>. </a:t>
            </a:r>
          </a:p>
          <a:p>
            <a:r>
              <a:rPr lang="en-US" altLang="zh-CN" sz="2800" dirty="0"/>
              <a:t>Nan is a type of 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 dirty="0"/>
              <a:t>Exercise of vector</a:t>
            </a:r>
            <a:endParaRPr lang="zh-CN" altLang="en-US" sz="4800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1981200" y="1600201"/>
            <a:ext cx="8363272" cy="4525963"/>
          </a:xfrm>
        </p:spPr>
        <p:txBody>
          <a:bodyPr/>
          <a:lstStyle/>
          <a:p>
            <a:r>
              <a:rPr lang="en-US" altLang="zh-CN" sz="3600" dirty="0"/>
              <a:t>Create the vector below:</a:t>
            </a:r>
          </a:p>
          <a:p>
            <a:pPr>
              <a:buNone/>
            </a:pPr>
            <a:r>
              <a:rPr lang="en-US" altLang="zh-CN" dirty="0" smtClean="0"/>
              <a:t>	</a:t>
            </a:r>
          </a:p>
          <a:p>
            <a:pPr marL="0" indent="0">
              <a:buNone/>
            </a:pPr>
            <a:r>
              <a:rPr lang="en-US" altLang="zh-CN" dirty="0" smtClean="0"/>
              <a:t>1  2  3  4  5  6  7  8  9  10  11  12  13  14  15  16  17  18  19  20  21  21  21  21  21  21  21  21  21  21  20  18  16  14  12  10  8  6  4  2</a:t>
            </a:r>
          </a:p>
          <a:p>
            <a:pPr marL="0" indent="0"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063552" y="4509120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C00000"/>
                </a:solidFill>
              </a:rPr>
              <a:t>Relevant commands and operators:</a:t>
            </a:r>
          </a:p>
          <a:p>
            <a:pPr lvl="1"/>
            <a:r>
              <a:rPr lang="en-US" altLang="zh-CN" sz="3200" b="1" dirty="0">
                <a:solidFill>
                  <a:srgbClr val="C00000"/>
                </a:solidFill>
              </a:rPr>
              <a:t>c, </a:t>
            </a:r>
            <a:r>
              <a:rPr lang="en-US" altLang="zh-CN" sz="3200" b="1" dirty="0" err="1">
                <a:solidFill>
                  <a:srgbClr val="C00000"/>
                </a:solidFill>
              </a:rPr>
              <a:t>seq</a:t>
            </a:r>
            <a:r>
              <a:rPr lang="en-US" altLang="zh-CN" sz="3200" b="1" dirty="0">
                <a:solidFill>
                  <a:srgbClr val="C00000"/>
                </a:solidFill>
              </a:rPr>
              <a:t>, rep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Factor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/>
              <a:t>One-dimension</a:t>
            </a:r>
          </a:p>
          <a:p>
            <a:r>
              <a:rPr lang="en-US" altLang="zh-CN" sz="2800" b="1" dirty="0"/>
              <a:t>Only one data type</a:t>
            </a:r>
          </a:p>
          <a:p>
            <a:r>
              <a:rPr lang="en-US" altLang="zh-CN" sz="2800" dirty="0"/>
              <a:t>A special type of </a:t>
            </a:r>
            <a:r>
              <a:rPr lang="en-US" altLang="zh-CN" sz="2800" b="1" dirty="0"/>
              <a:t>vector</a:t>
            </a:r>
            <a:r>
              <a:rPr lang="en-US" altLang="zh-CN" sz="2800" dirty="0"/>
              <a:t> with </a:t>
            </a:r>
            <a:r>
              <a:rPr lang="en-US" altLang="zh-CN" sz="2800" b="1" i="1" dirty="0"/>
              <a:t>levels</a:t>
            </a:r>
            <a:r>
              <a:rPr lang="en-US" altLang="zh-CN" sz="2800" dirty="0"/>
              <a:t> attribute</a:t>
            </a:r>
          </a:p>
          <a:p>
            <a:r>
              <a:rPr lang="en-US" altLang="zh-CN" sz="2800" dirty="0"/>
              <a:t>Representing </a:t>
            </a:r>
            <a:r>
              <a:rPr lang="en-US" altLang="zh-CN" sz="2800" b="1" dirty="0"/>
              <a:t>categorical</a:t>
            </a:r>
            <a:r>
              <a:rPr lang="en-US" altLang="zh-CN" sz="2800" dirty="0"/>
              <a:t> data</a:t>
            </a:r>
          </a:p>
          <a:p>
            <a:r>
              <a:rPr lang="en-US" altLang="zh-CN" sz="2800" b="1" dirty="0"/>
              <a:t>e.g.,</a:t>
            </a:r>
          </a:p>
          <a:p>
            <a:pPr>
              <a:buNone/>
            </a:pPr>
            <a:endParaRPr lang="en-US" altLang="zh-CN" sz="2800" b="1" dirty="0"/>
          </a:p>
          <a:p>
            <a:endParaRPr lang="zh-CN" altLang="en-US" b="1" dirty="0"/>
          </a:p>
        </p:txBody>
      </p:sp>
      <p:sp>
        <p:nvSpPr>
          <p:cNvPr id="4" name="圆角矩形 3"/>
          <p:cNvSpPr/>
          <p:nvPr/>
        </p:nvSpPr>
        <p:spPr>
          <a:xfrm>
            <a:off x="2351584" y="4221088"/>
            <a:ext cx="3024336" cy="1080120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altLang="zh-CN" sz="2800" dirty="0">
                <a:solidFill>
                  <a:srgbClr val="7030A0"/>
                </a:solidFill>
              </a:rPr>
              <a:t>right wrong right </a:t>
            </a:r>
          </a:p>
          <a:p>
            <a:pPr>
              <a:buNone/>
            </a:pPr>
            <a:r>
              <a:rPr lang="en-US" altLang="zh-CN" sz="2800" dirty="0">
                <a:solidFill>
                  <a:srgbClr val="7030A0"/>
                </a:solidFill>
              </a:rPr>
              <a:t>Levels: right wrong</a:t>
            </a:r>
            <a:endParaRPr lang="zh-CN" altLang="en-US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Creating a factor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factor()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Converting a factor to a vector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800" dirty="0"/>
              <a:t>&gt; </a:t>
            </a:r>
            <a:r>
              <a:rPr lang="en-US" altLang="zh-CN" sz="2800" dirty="0" err="1"/>
              <a:t>tricky.fac</a:t>
            </a:r>
            <a:r>
              <a:rPr lang="en-US" altLang="zh-CN" sz="2800" dirty="0"/>
              <a:t> &lt;- factor(c(2,1,1),levels=c(2,1))</a:t>
            </a:r>
          </a:p>
          <a:p>
            <a:pPr marL="0" indent="0">
              <a:buNone/>
            </a:pPr>
            <a:r>
              <a:rPr lang="en-US" altLang="zh-CN" sz="2800" dirty="0" smtClean="0"/>
              <a:t>&gt; </a:t>
            </a:r>
            <a:r>
              <a:rPr lang="en-US" altLang="zh-CN" sz="2800" dirty="0" err="1"/>
              <a:t>tricky.fac</a:t>
            </a:r>
            <a:endParaRPr lang="en-US" altLang="zh-CN" sz="2800" dirty="0"/>
          </a:p>
          <a:p>
            <a:pPr marL="0" indent="0">
              <a:buNone/>
            </a:pPr>
            <a:r>
              <a:rPr lang="en-US" altLang="zh-CN" sz="2800" dirty="0"/>
              <a:t>[1] 2 1 1</a:t>
            </a:r>
          </a:p>
          <a:p>
            <a:pPr marL="0" indent="0">
              <a:buNone/>
            </a:pPr>
            <a:r>
              <a:rPr lang="en-US" altLang="zh-CN" sz="2800" dirty="0"/>
              <a:t>Levels: 2 1</a:t>
            </a:r>
          </a:p>
          <a:p>
            <a:pPr marL="0" indent="0">
              <a:buNone/>
            </a:pPr>
            <a:endParaRPr lang="en-US" altLang="zh-CN" sz="2800" dirty="0" smtClean="0"/>
          </a:p>
          <a:p>
            <a:pPr marL="0" indent="0">
              <a:buNone/>
            </a:pPr>
            <a:r>
              <a:rPr lang="en-US" altLang="zh-CN" sz="2800" dirty="0" smtClean="0"/>
              <a:t>&gt; </a:t>
            </a:r>
            <a:r>
              <a:rPr lang="en-US" altLang="zh-CN" sz="2800" dirty="0" err="1"/>
              <a:t>as.numeric</a:t>
            </a:r>
            <a:r>
              <a:rPr lang="en-US" altLang="zh-CN" sz="2800" dirty="0"/>
              <a:t>(</a:t>
            </a:r>
            <a:r>
              <a:rPr lang="en-US" altLang="zh-CN" sz="2800" dirty="0" err="1"/>
              <a:t>tricky.fac</a:t>
            </a:r>
            <a:r>
              <a:rPr lang="en-US" altLang="zh-CN" sz="2800" dirty="0"/>
              <a:t>)</a:t>
            </a:r>
          </a:p>
          <a:p>
            <a:pPr marL="0" indent="0">
              <a:buNone/>
            </a:pPr>
            <a:r>
              <a:rPr lang="en-US" altLang="zh-CN" sz="2800" dirty="0"/>
              <a:t>[1] 1 2 2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2800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zh-C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 dirty="0"/>
              <a:t>Exercise of factor</a:t>
            </a:r>
            <a:endParaRPr lang="zh-CN" altLang="en-US" sz="4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zh-CN" sz="3600" b="1" dirty="0"/>
          </a:p>
          <a:p>
            <a:pPr>
              <a:buNone/>
            </a:pPr>
            <a:r>
              <a:rPr lang="en-US" altLang="zh-CN" sz="3600" b="1" dirty="0"/>
              <a:t>	quiz &lt;- c(1, 2, 3, 6, 8, 10, 2, 2)</a:t>
            </a:r>
          </a:p>
          <a:p>
            <a:pPr>
              <a:buNone/>
            </a:pPr>
            <a:r>
              <a:rPr lang="en-US" altLang="zh-CN" sz="3600" dirty="0"/>
              <a:t>	How many elements are equal to 2? </a:t>
            </a:r>
          </a:p>
          <a:p>
            <a:pPr>
              <a:buNone/>
            </a:pPr>
            <a:r>
              <a:rPr lang="en-US" altLang="zh-CN" sz="3600" b="1" dirty="0"/>
              <a:t>		</a:t>
            </a:r>
            <a:endParaRPr lang="zh-CN" altLang="en-US" sz="3600" b="1" dirty="0"/>
          </a:p>
        </p:txBody>
      </p:sp>
      <p:sp>
        <p:nvSpPr>
          <p:cNvPr id="4" name="矩形 3"/>
          <p:cNvSpPr/>
          <p:nvPr/>
        </p:nvSpPr>
        <p:spPr>
          <a:xfrm>
            <a:off x="2279576" y="3861048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C00000"/>
                </a:solidFill>
              </a:rPr>
              <a:t>Relevant commands and operators:</a:t>
            </a:r>
          </a:p>
          <a:p>
            <a:pPr lvl="1"/>
            <a:r>
              <a:rPr lang="en-US" altLang="zh-CN" sz="3200" b="1" dirty="0">
                <a:solidFill>
                  <a:srgbClr val="C00000"/>
                </a:solidFill>
              </a:rPr>
              <a:t>factor, table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Slides and code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be uploaded to our lab website after each class</a:t>
            </a:r>
          </a:p>
          <a:p>
            <a:r>
              <a:rPr lang="en-US" dirty="0" smtClean="0"/>
              <a:t>qianlab.genetics.ac.cn/Teaching.html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3050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Matrix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Two-dimension</a:t>
            </a:r>
          </a:p>
          <a:p>
            <a:r>
              <a:rPr lang="en-US" altLang="zh-CN" b="1" dirty="0" smtClean="0"/>
              <a:t>Containing only one data type</a:t>
            </a:r>
          </a:p>
          <a:p>
            <a:r>
              <a:rPr lang="en-US" altLang="zh-CN" dirty="0" smtClean="0"/>
              <a:t>e.g.,</a:t>
            </a:r>
            <a:endParaRPr lang="zh-CN" altLang="en-US" dirty="0" smtClean="0"/>
          </a:p>
          <a:p>
            <a:endParaRPr lang="en-US" altLang="zh-CN" b="1" dirty="0" smtClean="0"/>
          </a:p>
        </p:txBody>
      </p:sp>
      <p:sp>
        <p:nvSpPr>
          <p:cNvPr id="5" name="圆角矩形 4"/>
          <p:cNvSpPr/>
          <p:nvPr/>
        </p:nvSpPr>
        <p:spPr>
          <a:xfrm>
            <a:off x="3431704" y="3356992"/>
            <a:ext cx="3384376" cy="1872208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3575720" y="3429000"/>
          <a:ext cx="3071664" cy="1554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535832"/>
                <a:gridCol w="15358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Rachel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Ross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Monica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Joey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Phoebe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Chandler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Creating a matrix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matrix()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dim()</a:t>
            </a:r>
          </a:p>
          <a:p>
            <a:endParaRPr lang="en-US" altLang="zh-CN" dirty="0" smtClean="0"/>
          </a:p>
          <a:p>
            <a:r>
              <a:rPr lang="en-US" altLang="zh-CN" dirty="0" err="1" smtClean="0"/>
              <a:t>cbind</a:t>
            </a:r>
            <a:r>
              <a:rPr lang="en-US" altLang="zh-CN" dirty="0" smtClean="0"/>
              <a:t>(), </a:t>
            </a:r>
            <a:r>
              <a:rPr lang="en-US" altLang="zh-CN" dirty="0" err="1" smtClean="0"/>
              <a:t>rbind</a:t>
            </a:r>
            <a:r>
              <a:rPr lang="en-US" altLang="zh-CN" dirty="0" smtClean="0"/>
              <a:t>()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Exercise of matrix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altLang="zh-CN" b="1" dirty="0" smtClean="0"/>
              <a:t>1. Creating a matrix below:</a:t>
            </a:r>
          </a:p>
          <a:p>
            <a:pPr marL="514350" indent="-514350">
              <a:buNone/>
            </a:pPr>
            <a:r>
              <a:rPr lang="en-US" altLang="zh-CN" b="1" dirty="0" smtClean="0"/>
              <a:t>     </a:t>
            </a:r>
          </a:p>
          <a:p>
            <a:pPr marL="514350" indent="-514350">
              <a:buNone/>
            </a:pPr>
            <a:endParaRPr lang="en-US" altLang="zh-CN" b="1" dirty="0" smtClean="0"/>
          </a:p>
          <a:p>
            <a:pPr marL="514350" indent="-514350">
              <a:buNone/>
            </a:pPr>
            <a:endParaRPr lang="en-US" altLang="zh-CN" b="1" dirty="0" smtClean="0"/>
          </a:p>
          <a:p>
            <a:pPr marL="514350" indent="-514350">
              <a:buNone/>
            </a:pPr>
            <a:endParaRPr lang="en-US" altLang="zh-CN" b="1" dirty="0" smtClean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223792" y="2348880"/>
          <a:ext cx="2160000" cy="2072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0000"/>
                <a:gridCol w="720000"/>
                <a:gridCol w="720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1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5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9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2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6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10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3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7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11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4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8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12</a:t>
                      </a:r>
                      <a:endParaRPr lang="zh-CN" altLang="en-US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207568" y="4797152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C00000"/>
                </a:solidFill>
              </a:rPr>
              <a:t>Relevant commands and operators:</a:t>
            </a:r>
          </a:p>
          <a:p>
            <a:pPr lvl="1"/>
            <a:r>
              <a:rPr lang="en-US" altLang="zh-CN" sz="3200" b="1" dirty="0">
                <a:solidFill>
                  <a:srgbClr val="C00000"/>
                </a:solidFill>
              </a:rPr>
              <a:t>matrix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Data frame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Two-dimension</a:t>
            </a:r>
          </a:p>
          <a:p>
            <a:r>
              <a:rPr lang="en-US" altLang="zh-CN" b="1" dirty="0" smtClean="0"/>
              <a:t>Could containing different types of data</a:t>
            </a:r>
          </a:p>
          <a:p>
            <a:r>
              <a:rPr lang="en-US" altLang="zh-CN" b="1" dirty="0" smtClean="0"/>
              <a:t>e.g., </a:t>
            </a:r>
            <a:endParaRPr lang="zh-CN" altLang="en-US" b="1" dirty="0" smtClean="0"/>
          </a:p>
          <a:p>
            <a:endParaRPr lang="zh-CN" altLang="en-US" b="1" dirty="0"/>
          </a:p>
        </p:txBody>
      </p:sp>
      <p:graphicFrame>
        <p:nvGraphicFramePr>
          <p:cNvPr id="7" name="内容占位符 3"/>
          <p:cNvGraphicFramePr>
            <a:graphicFrameLocks/>
          </p:cNvGraphicFramePr>
          <p:nvPr/>
        </p:nvGraphicFramePr>
        <p:xfrm>
          <a:off x="1991544" y="3573016"/>
          <a:ext cx="6984776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194"/>
                <a:gridCol w="1746194"/>
                <a:gridCol w="1746194"/>
                <a:gridCol w="174619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400" b="1" i="0" dirty="0" smtClean="0">
                          <a:latin typeface="+mn-lt"/>
                        </a:rPr>
                        <a:t>Course</a:t>
                      </a:r>
                      <a:endParaRPr lang="zh-CN" altLang="en-US" sz="2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 Ross </a:t>
                      </a:r>
                      <a:endParaRPr lang="zh-CN" altLang="en-US" sz="2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Joey </a:t>
                      </a:r>
                      <a:endParaRPr lang="zh-CN" altLang="en-US" sz="2400" b="1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>
                          <a:latin typeface="+mn-lt"/>
                        </a:rPr>
                        <a:t> Chandler</a:t>
                      </a:r>
                      <a:endParaRPr lang="zh-CN" altLang="en-US" sz="24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400" b="0" dirty="0" smtClean="0">
                          <a:latin typeface="+mn-lt"/>
                        </a:rPr>
                        <a:t>Biology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4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3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3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400" b="0" dirty="0" smtClean="0">
                          <a:latin typeface="+mn-lt"/>
                        </a:rPr>
                        <a:t>History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5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3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2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400" b="0" dirty="0" smtClean="0">
                          <a:latin typeface="+mn-lt"/>
                        </a:rPr>
                        <a:t>Math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4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2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5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400" b="0" dirty="0" smtClean="0">
                          <a:latin typeface="+mn-lt"/>
                        </a:rPr>
                        <a:t>Physics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3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2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5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圆角矩形 8"/>
          <p:cNvSpPr/>
          <p:nvPr/>
        </p:nvSpPr>
        <p:spPr>
          <a:xfrm>
            <a:off x="1703512" y="3501008"/>
            <a:ext cx="7488832" cy="50405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9299848" y="3284985"/>
            <a:ext cx="1368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C00000"/>
                </a:solidFill>
              </a:rPr>
              <a:t>column</a:t>
            </a:r>
          </a:p>
          <a:p>
            <a:r>
              <a:rPr lang="en-US" altLang="zh-CN" sz="2800" dirty="0">
                <a:solidFill>
                  <a:srgbClr val="C00000"/>
                </a:solidFill>
              </a:rPr>
              <a:t> names</a:t>
            </a:r>
            <a:endParaRPr lang="zh-CN" altLang="en-US" sz="2800" dirty="0">
              <a:solidFill>
                <a:srgbClr val="C00000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1703512" y="4077072"/>
            <a:ext cx="7488832" cy="172819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9299848" y="4437113"/>
            <a:ext cx="1368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00B050"/>
                </a:solidFill>
              </a:rPr>
              <a:t>data frame</a:t>
            </a:r>
            <a:endParaRPr lang="zh-CN" altLang="en-US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Creating a data frame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1052737"/>
            <a:ext cx="8229600" cy="5073427"/>
          </a:xfrm>
        </p:spPr>
        <p:txBody>
          <a:bodyPr>
            <a:normAutofit/>
          </a:bodyPr>
          <a:lstStyle/>
          <a:p>
            <a:endParaRPr lang="en-US" altLang="zh-CN" b="1" dirty="0" smtClean="0"/>
          </a:p>
          <a:p>
            <a:r>
              <a:rPr lang="en-US" altLang="zh-CN" b="1" dirty="0" err="1" smtClean="0"/>
              <a:t>data.frame</a:t>
            </a:r>
            <a:r>
              <a:rPr lang="en-US" altLang="zh-CN" b="1" dirty="0" smtClean="0"/>
              <a:t>()</a:t>
            </a:r>
          </a:p>
          <a:p>
            <a:endParaRPr lang="en-US" altLang="zh-CN" sz="2800" b="1" dirty="0"/>
          </a:p>
          <a:p>
            <a:endParaRPr lang="en-US" altLang="zh-CN" sz="2800" b="1" dirty="0"/>
          </a:p>
          <a:p>
            <a:endParaRPr lang="en-US" altLang="zh-CN" sz="2800" b="1" dirty="0"/>
          </a:p>
          <a:p>
            <a:endParaRPr lang="en-US" altLang="zh-CN" sz="2800" b="1" dirty="0"/>
          </a:p>
          <a:p>
            <a:endParaRPr lang="en-US" altLang="zh-CN" sz="2800" b="1" dirty="0"/>
          </a:p>
          <a:p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Exercise of data frame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Read the help document and find a solution to stop converting character vectors to numeric ones. </a:t>
            </a:r>
          </a:p>
          <a:p>
            <a:endParaRPr lang="en-US" altLang="zh-CN" dirty="0" smtClean="0"/>
          </a:p>
          <a:p>
            <a:pPr>
              <a:buNone/>
            </a:pPr>
            <a:r>
              <a:rPr lang="en-US" altLang="zh-CN" b="1" dirty="0" smtClean="0">
                <a:solidFill>
                  <a:srgbClr val="C00000"/>
                </a:solidFill>
              </a:rPr>
              <a:t>Relevant commands and operators:</a:t>
            </a:r>
          </a:p>
          <a:p>
            <a:pPr lvl="1">
              <a:buNone/>
            </a:pPr>
            <a:r>
              <a:rPr lang="en-US" altLang="zh-CN" sz="3200" b="1" dirty="0">
                <a:solidFill>
                  <a:srgbClr val="C00000"/>
                </a:solidFill>
              </a:rPr>
              <a:t>?</a:t>
            </a:r>
            <a:r>
              <a:rPr lang="en-US" altLang="zh-CN" sz="3200" b="1" dirty="0" err="1">
                <a:solidFill>
                  <a:srgbClr val="C00000"/>
                </a:solidFill>
              </a:rPr>
              <a:t>data.frame</a:t>
            </a:r>
            <a:endParaRPr lang="zh-CN" altLang="en-US" sz="3200" b="1" dirty="0">
              <a:solidFill>
                <a:srgbClr val="C00000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Array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&gt;= 3 dimensions</a:t>
            </a:r>
          </a:p>
          <a:p>
            <a:r>
              <a:rPr lang="en-US" altLang="zh-CN" b="1" dirty="0" smtClean="0"/>
              <a:t>Containing only one data type</a:t>
            </a:r>
          </a:p>
          <a:p>
            <a:r>
              <a:rPr lang="en-US" altLang="zh-CN" dirty="0" smtClean="0"/>
              <a:t>e.g., </a:t>
            </a:r>
            <a:endParaRPr lang="zh-CN" altLang="en-US" dirty="0" smtClean="0"/>
          </a:p>
          <a:p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135560" y="3645024"/>
          <a:ext cx="3600400" cy="1554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800200"/>
                <a:gridCol w="1800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Rachel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Ross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Monica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Joey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Phoebe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Chandler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096000" y="3674720"/>
          <a:ext cx="3744416" cy="1554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Penny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Leonard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Amy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Sheldon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Bernadette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Howard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Creating an array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array()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List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altLang="zh-CN" b="1" dirty="0" smtClean="0"/>
              <a:t>One-dimension</a:t>
            </a:r>
            <a:r>
              <a:rPr lang="en-US" altLang="zh-CN" dirty="0" smtClean="0"/>
              <a:t> but each </a:t>
            </a:r>
            <a:r>
              <a:rPr lang="en-US" altLang="zh-CN" b="1" dirty="0" smtClean="0"/>
              <a:t>element</a:t>
            </a:r>
            <a:r>
              <a:rPr lang="en-US" altLang="zh-CN" dirty="0" smtClean="0"/>
              <a:t> of a list is an </a:t>
            </a:r>
            <a:r>
              <a:rPr lang="en-US" altLang="zh-CN" b="1" dirty="0" smtClean="0"/>
              <a:t>object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CN" dirty="0" smtClean="0"/>
              <a:t>Could containing </a:t>
            </a:r>
            <a:r>
              <a:rPr lang="en-US" altLang="zh-CN" b="1" dirty="0" smtClean="0"/>
              <a:t>different types </a:t>
            </a:r>
            <a:r>
              <a:rPr lang="en-US" altLang="zh-CN" dirty="0" smtClean="0"/>
              <a:t>of data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CN" dirty="0" smtClean="0"/>
              <a:t>e.g., </a:t>
            </a:r>
            <a:endParaRPr lang="zh-CN" altLang="en-US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圆角矩形 3"/>
          <p:cNvSpPr/>
          <p:nvPr/>
        </p:nvSpPr>
        <p:spPr>
          <a:xfrm>
            <a:off x="3431704" y="4221088"/>
            <a:ext cx="3024336" cy="1080120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altLang="zh-CN" sz="2800" dirty="0">
                <a:solidFill>
                  <a:srgbClr val="7030A0"/>
                </a:solidFill>
              </a:rPr>
              <a:t>right wrong right </a:t>
            </a:r>
          </a:p>
          <a:p>
            <a:pPr>
              <a:buNone/>
            </a:pPr>
            <a:r>
              <a:rPr lang="en-US" altLang="zh-CN" sz="2800" dirty="0">
                <a:solidFill>
                  <a:srgbClr val="7030A0"/>
                </a:solidFill>
              </a:rPr>
              <a:t>Levels: right wrong</a:t>
            </a:r>
            <a:endParaRPr lang="zh-CN" altLang="en-US" sz="2800" dirty="0">
              <a:solidFill>
                <a:srgbClr val="7030A0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672064" y="3861048"/>
            <a:ext cx="3384376" cy="1872208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888088" y="4005064"/>
          <a:ext cx="3071664" cy="1554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535832"/>
                <a:gridCol w="15358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Rachel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Ross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Monica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Joey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Phoebe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Chandler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圆角矩形 6"/>
          <p:cNvSpPr/>
          <p:nvPr/>
        </p:nvSpPr>
        <p:spPr>
          <a:xfrm>
            <a:off x="1991544" y="4365104"/>
            <a:ext cx="1080120" cy="648072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altLang="zh-CN" sz="2800" dirty="0">
                <a:solidFill>
                  <a:srgbClr val="7030A0"/>
                </a:solidFill>
              </a:rPr>
              <a:t>1,2,3</a:t>
            </a:r>
            <a:endParaRPr lang="zh-CN" altLang="en-US" sz="2800" dirty="0">
              <a:solidFill>
                <a:srgbClr val="7030A0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847528" y="3708648"/>
            <a:ext cx="8361312" cy="2168624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Creating a list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list()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Major function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Statistical computing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Graphics</a:t>
            </a:r>
          </a:p>
          <a:p>
            <a:pPr lvl="1"/>
            <a:r>
              <a:rPr lang="en-US" altLang="zh-CN" dirty="0" smtClean="0"/>
              <a:t>ggplot2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Statistical computing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Vector</a:t>
            </a:r>
          </a:p>
          <a:p>
            <a:pPr lvl="1"/>
            <a:r>
              <a:rPr lang="en-US" altLang="zh-CN" dirty="0" err="1" smtClean="0"/>
              <a:t>wilcox.test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Matrix</a:t>
            </a:r>
          </a:p>
          <a:p>
            <a:pPr lvl="1"/>
            <a:r>
              <a:rPr lang="en-US" altLang="zh-CN" dirty="0" err="1" smtClean="0"/>
              <a:t>chisq.test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Data frame</a:t>
            </a:r>
          </a:p>
          <a:p>
            <a:pPr lvl="1"/>
            <a:r>
              <a:rPr lang="en-US" altLang="zh-CN" dirty="0" smtClean="0"/>
              <a:t>lm()</a:t>
            </a:r>
          </a:p>
          <a:p>
            <a:r>
              <a:rPr lang="en-US" altLang="zh-CN" dirty="0" smtClean="0"/>
              <a:t>Array</a:t>
            </a:r>
          </a:p>
          <a:p>
            <a:pPr lvl="1"/>
            <a:r>
              <a:rPr lang="en-US" altLang="zh-CN" dirty="0" err="1" smtClean="0"/>
              <a:t>mantelhaen.test</a:t>
            </a:r>
            <a:r>
              <a:rPr lang="en-US" altLang="zh-CN" dirty="0" smtClean="0"/>
              <a:t>()</a:t>
            </a:r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3719736" y="1556792"/>
          <a:ext cx="440283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708"/>
                <a:gridCol w="1100708"/>
                <a:gridCol w="1100708"/>
                <a:gridCol w="11007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Course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Sheldon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i="0" dirty="0" smtClean="0">
                          <a:latin typeface="+mn-lt"/>
                        </a:rPr>
                        <a:t>Leonard</a:t>
                      </a:r>
                      <a:endParaRPr lang="zh-CN" altLang="en-US" b="1" i="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i="0" dirty="0" smtClean="0">
                          <a:latin typeface="+mn-lt"/>
                        </a:rPr>
                        <a:t> Penny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Biology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2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4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2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History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4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3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2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Math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5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4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1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Physics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5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4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1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内容占位符 3"/>
          <p:cNvGraphicFramePr>
            <a:graphicFrameLocks/>
          </p:cNvGraphicFramePr>
          <p:nvPr/>
        </p:nvGraphicFramePr>
        <p:xfrm>
          <a:off x="3719736" y="4077072"/>
          <a:ext cx="439248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122"/>
                <a:gridCol w="1098122"/>
                <a:gridCol w="1098122"/>
                <a:gridCol w="109812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Course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 Ross 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Joey </a:t>
                      </a:r>
                      <a:endParaRPr lang="zh-CN" altLang="en-US" sz="1800" b="1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smtClean="0">
                          <a:latin typeface="+mn-lt"/>
                        </a:rPr>
                        <a:t> Chandler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Biology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2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4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2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History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4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3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2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Math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5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4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1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Physics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5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4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1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7" name="组合 16"/>
          <p:cNvGrpSpPr/>
          <p:nvPr/>
        </p:nvGrpSpPr>
        <p:grpSpPr>
          <a:xfrm>
            <a:off x="1851504" y="1772816"/>
            <a:ext cx="4028472" cy="1728192"/>
            <a:chOff x="327504" y="1772816"/>
            <a:chExt cx="4028472" cy="1728192"/>
          </a:xfrm>
        </p:grpSpPr>
        <p:sp>
          <p:nvSpPr>
            <p:cNvPr id="6" name="矩形 5"/>
            <p:cNvSpPr/>
            <p:nvPr/>
          </p:nvSpPr>
          <p:spPr>
            <a:xfrm>
              <a:off x="3347864" y="1862832"/>
              <a:ext cx="1008112" cy="1638176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27504" y="1772816"/>
              <a:ext cx="1287853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7030A0"/>
                  </a:solidFill>
                </a:rPr>
                <a:t>Vector</a:t>
              </a:r>
            </a:p>
            <a:p>
              <a:pPr algn="ctr"/>
              <a:r>
                <a:rPr lang="en-US" altLang="zh-CN" sz="2800" b="1" dirty="0">
                  <a:solidFill>
                    <a:srgbClr val="7030A0"/>
                  </a:solidFill>
                </a:rPr>
                <a:t>(factor)</a:t>
              </a:r>
              <a:endParaRPr lang="zh-CN" altLang="en-US" b="1" dirty="0">
                <a:solidFill>
                  <a:srgbClr val="7030A0"/>
                </a:solidFill>
              </a:endParaRPr>
            </a:p>
          </p:txBody>
        </p:sp>
        <p:cxnSp>
          <p:nvCxnSpPr>
            <p:cNvPr id="16" name="直接箭头连接符 15"/>
            <p:cNvCxnSpPr>
              <a:stCxn id="10" idx="3"/>
              <a:endCxn id="6" idx="1"/>
            </p:cNvCxnSpPr>
            <p:nvPr/>
          </p:nvCxnSpPr>
          <p:spPr>
            <a:xfrm>
              <a:off x="1615357" y="2249870"/>
              <a:ext cx="1732507" cy="432050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1551112" y="1916832"/>
            <a:ext cx="6713512" cy="2664296"/>
            <a:chOff x="27112" y="1916832"/>
            <a:chExt cx="6713512" cy="2664296"/>
          </a:xfrm>
        </p:grpSpPr>
        <p:sp>
          <p:nvSpPr>
            <p:cNvPr id="13" name="矩形 12"/>
            <p:cNvSpPr/>
            <p:nvPr/>
          </p:nvSpPr>
          <p:spPr>
            <a:xfrm>
              <a:off x="2123728" y="1916832"/>
              <a:ext cx="4616896" cy="1664568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7112" y="4057908"/>
              <a:ext cx="185146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C00000"/>
                  </a:solidFill>
                </a:rPr>
                <a:t>Data frame</a:t>
              </a:r>
              <a:endParaRPr lang="zh-CN" altLang="en-US" b="1" dirty="0">
                <a:solidFill>
                  <a:srgbClr val="C00000"/>
                </a:solidFill>
              </a:endParaRPr>
            </a:p>
          </p:txBody>
        </p:sp>
        <p:cxnSp>
          <p:nvCxnSpPr>
            <p:cNvPr id="21" name="直接箭头连接符 20"/>
            <p:cNvCxnSpPr>
              <a:stCxn id="14" idx="0"/>
            </p:cNvCxnSpPr>
            <p:nvPr/>
          </p:nvCxnSpPr>
          <p:spPr>
            <a:xfrm flipV="1">
              <a:off x="952847" y="3073152"/>
              <a:ext cx="1170881" cy="98475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11"/>
          <p:cNvSpPr/>
          <p:nvPr/>
        </p:nvSpPr>
        <p:spPr>
          <a:xfrm>
            <a:off x="1703513" y="4581128"/>
            <a:ext cx="1180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00B050"/>
                </a:solidFill>
              </a:rPr>
              <a:t>Matrix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cxnSp>
        <p:nvCxnSpPr>
          <p:cNvPr id="18" name="直接箭头连接符 17"/>
          <p:cNvCxnSpPr>
            <a:stCxn id="26" idx="1"/>
            <a:endCxn id="12" idx="3"/>
          </p:cNvCxnSpPr>
          <p:nvPr/>
        </p:nvCxnSpPr>
        <p:spPr>
          <a:xfrm flipH="1" flipV="1">
            <a:off x="2883516" y="4842738"/>
            <a:ext cx="1844333" cy="31445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4727848" y="4437112"/>
            <a:ext cx="3384376" cy="144016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4" name="组合 53"/>
          <p:cNvGrpSpPr/>
          <p:nvPr/>
        </p:nvGrpSpPr>
        <p:grpSpPr>
          <a:xfrm>
            <a:off x="4727848" y="1988840"/>
            <a:ext cx="5313124" cy="2736304"/>
            <a:chOff x="3203848" y="1988840"/>
            <a:chExt cx="5313124" cy="2736304"/>
          </a:xfrm>
        </p:grpSpPr>
        <p:sp>
          <p:nvSpPr>
            <p:cNvPr id="11" name="矩形 10"/>
            <p:cNvSpPr/>
            <p:nvPr/>
          </p:nvSpPr>
          <p:spPr>
            <a:xfrm>
              <a:off x="3203848" y="1988840"/>
              <a:ext cx="3384376" cy="1440160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箭头连接符 26"/>
            <p:cNvCxnSpPr/>
            <p:nvPr/>
          </p:nvCxnSpPr>
          <p:spPr>
            <a:xfrm>
              <a:off x="6588224" y="3140968"/>
              <a:ext cx="864096" cy="79208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/>
            <p:nvPr/>
          </p:nvCxnSpPr>
          <p:spPr>
            <a:xfrm flipV="1">
              <a:off x="6588224" y="4149080"/>
              <a:ext cx="864096" cy="576064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矩形 36"/>
            <p:cNvSpPr/>
            <p:nvPr/>
          </p:nvSpPr>
          <p:spPr>
            <a:xfrm>
              <a:off x="7524328" y="3789040"/>
              <a:ext cx="99264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00B050"/>
                  </a:solidFill>
                </a:rPr>
                <a:t>Array</a:t>
              </a:r>
              <a:endParaRPr lang="zh-CN" altLang="en-US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503712" y="1268760"/>
            <a:ext cx="6377410" cy="4824536"/>
            <a:chOff x="1979712" y="1268760"/>
            <a:chExt cx="6377410" cy="4824536"/>
          </a:xfrm>
        </p:grpSpPr>
        <p:sp>
          <p:nvSpPr>
            <p:cNvPr id="38" name="矩形 37"/>
            <p:cNvSpPr/>
            <p:nvPr/>
          </p:nvSpPr>
          <p:spPr>
            <a:xfrm>
              <a:off x="1979712" y="1268760"/>
              <a:ext cx="4896544" cy="4824536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0" name="直接箭头连接符 39"/>
            <p:cNvCxnSpPr>
              <a:endCxn id="43" idx="1"/>
            </p:cNvCxnSpPr>
            <p:nvPr/>
          </p:nvCxnSpPr>
          <p:spPr>
            <a:xfrm flipV="1">
              <a:off x="6876256" y="4842738"/>
              <a:ext cx="792088" cy="26422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矩形 42"/>
            <p:cNvSpPr/>
            <p:nvPr/>
          </p:nvSpPr>
          <p:spPr>
            <a:xfrm>
              <a:off x="7668344" y="4581128"/>
              <a:ext cx="6887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0070C0"/>
                  </a:solidFill>
                </a:rPr>
                <a:t>List</a:t>
              </a:r>
            </a:p>
          </p:txBody>
        </p:sp>
      </p:grp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521" y="260649"/>
            <a:ext cx="15906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8830" y="5157192"/>
            <a:ext cx="14668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04312" y="2276872"/>
            <a:ext cx="14478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/>
          <p:nvPr/>
        </p:nvSpPr>
        <p:spPr>
          <a:xfrm>
            <a:off x="8904312" y="836712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Dimension</a:t>
            </a:r>
          </a:p>
          <a:p>
            <a:r>
              <a:rPr lang="en-US" altLang="zh-CN" sz="2400" dirty="0" smtClean="0"/>
              <a:t>Data type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Subsetting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[]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return an object the same with the origin one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&gt;=1 elements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vector, factor, matrix, data frame, array, list</a:t>
            </a:r>
          </a:p>
          <a:p>
            <a:r>
              <a:rPr lang="en-US" altLang="zh-CN" dirty="0" smtClean="0"/>
              <a:t>[[]]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return an element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only 1 element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Useful for list</a:t>
            </a:r>
          </a:p>
          <a:p>
            <a:r>
              <a:rPr lang="en-US" altLang="zh-CN" dirty="0" smtClean="0"/>
              <a:t>$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is used to extract elements by name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Extracting elements from a vector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[]</a:t>
            </a:r>
          </a:p>
          <a:p>
            <a:r>
              <a:rPr lang="en-US" altLang="zh-CN" dirty="0" smtClean="0"/>
              <a:t>Using a </a:t>
            </a:r>
            <a:r>
              <a:rPr lang="en-US" altLang="zh-CN" b="1" dirty="0" smtClean="0"/>
              <a:t>numeric/logical</a:t>
            </a:r>
            <a:r>
              <a:rPr lang="en-US" altLang="zh-CN" dirty="0" smtClean="0"/>
              <a:t> vector of index within </a:t>
            </a:r>
            <a:r>
              <a:rPr lang="en-US" altLang="zh-CN" b="1" dirty="0" smtClean="0"/>
              <a:t>brackets</a:t>
            </a:r>
          </a:p>
          <a:p>
            <a:r>
              <a:rPr lang="en-US" altLang="zh-CN" dirty="0"/>
              <a:t>Using a </a:t>
            </a:r>
            <a:r>
              <a:rPr lang="en-US" altLang="zh-CN" b="1" dirty="0" smtClean="0"/>
              <a:t>character</a:t>
            </a:r>
            <a:r>
              <a:rPr lang="en-US" altLang="zh-CN" dirty="0" smtClean="0"/>
              <a:t> </a:t>
            </a:r>
            <a:r>
              <a:rPr lang="en-US" altLang="zh-CN" dirty="0"/>
              <a:t>vector of </a:t>
            </a:r>
            <a:r>
              <a:rPr lang="en-US" altLang="zh-CN" dirty="0" smtClean="0"/>
              <a:t>name </a:t>
            </a:r>
            <a:r>
              <a:rPr lang="en-US" altLang="zh-CN" dirty="0"/>
              <a:t>within </a:t>
            </a:r>
            <a:r>
              <a:rPr lang="en-US" altLang="zh-CN" b="1" dirty="0"/>
              <a:t>brackets</a:t>
            </a:r>
          </a:p>
          <a:p>
            <a:endParaRPr lang="en-US" altLang="zh-CN" b="1" dirty="0" smtClean="0"/>
          </a:p>
          <a:p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Extracting elements from a matrix</a:t>
            </a:r>
            <a:endParaRPr lang="zh-CN" altLang="en-US" dirty="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[]</a:t>
            </a:r>
          </a:p>
          <a:p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19536" y="260648"/>
            <a:ext cx="8229600" cy="706090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Extracting elements from a data frame</a:t>
            </a:r>
            <a:endParaRPr lang="zh-CN" altLang="en-US" sz="3600" dirty="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[]</a:t>
            </a:r>
          </a:p>
          <a:p>
            <a:r>
              <a:rPr lang="en-US" altLang="zh-CN" dirty="0" smtClean="0"/>
              <a:t>$</a:t>
            </a:r>
          </a:p>
          <a:p>
            <a:endParaRPr lang="en-US" altLang="zh-CN" dirty="0" smtClean="0"/>
          </a:p>
          <a:p>
            <a:pPr>
              <a:buNone/>
            </a:pPr>
            <a:r>
              <a:rPr lang="en-US" altLang="zh-CN" b="1" dirty="0" smtClean="0"/>
              <a:t>with()</a:t>
            </a:r>
            <a:endParaRPr lang="en-US" altLang="zh-CN" dirty="0" smtClean="0"/>
          </a:p>
          <a:p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Editing a data frame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To replace the old value with a new one</a:t>
            </a:r>
          </a:p>
          <a:p>
            <a:r>
              <a:rPr lang="en-US" altLang="zh-CN" dirty="0" smtClean="0"/>
              <a:t>Add a new row or column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Extracting elements from a array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[]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Extracting elements from a list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[[]]</a:t>
            </a:r>
          </a:p>
          <a:p>
            <a:r>
              <a:rPr lang="en-US" altLang="zh-CN" dirty="0" smtClean="0"/>
              <a:t>[]</a:t>
            </a:r>
          </a:p>
          <a:p>
            <a:r>
              <a:rPr lang="en-US" altLang="zh-CN" dirty="0" smtClean="0"/>
              <a:t>$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Arithmetic operator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1991544" y="1340768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Operator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Description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Sample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+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Addition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4</a:t>
                      </a:r>
                      <a:r>
                        <a:rPr lang="en-US" altLang="zh-CN" sz="2800" b="0" baseline="0" dirty="0" smtClean="0"/>
                        <a:t> + 2 = 2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-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Subtraction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4 – 2</a:t>
                      </a:r>
                      <a:r>
                        <a:rPr lang="en-US" altLang="zh-CN" sz="2800" b="0" baseline="0" dirty="0" smtClean="0"/>
                        <a:t> = 2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*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Multiplication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2*4 = 8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/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Division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8/2 =</a:t>
                      </a:r>
                      <a:r>
                        <a:rPr lang="en-US" altLang="zh-CN" sz="2800" b="0" baseline="0" dirty="0" smtClean="0"/>
                        <a:t> 4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** or ^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Exponentiation(</a:t>
                      </a:r>
                      <a:r>
                        <a:rPr lang="en-US" altLang="zh-CN" sz="2800" b="0" dirty="0" err="1" smtClean="0"/>
                        <a:t>x^y</a:t>
                      </a:r>
                      <a:r>
                        <a:rPr lang="en-US" altLang="zh-CN" sz="2800" b="0" dirty="0" smtClean="0"/>
                        <a:t> equal to </a:t>
                      </a:r>
                      <a:r>
                        <a:rPr lang="en-US" altLang="zh-CN" sz="2800" b="0" dirty="0" err="1" smtClean="0"/>
                        <a:t>x</a:t>
                      </a:r>
                      <a:r>
                        <a:rPr lang="en-US" altLang="zh-CN" sz="2800" b="0" baseline="30000" dirty="0" err="1" smtClean="0"/>
                        <a:t>y</a:t>
                      </a:r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2^3 =</a:t>
                      </a:r>
                      <a:r>
                        <a:rPr lang="en-US" altLang="zh-CN" sz="2800" b="0" baseline="0" dirty="0" smtClean="0"/>
                        <a:t> 8</a:t>
                      </a:r>
                      <a:endParaRPr lang="zh-CN" altLang="en-US" sz="2800" b="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%%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Modulus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5%%2 = 1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%/%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Integer division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5%/%2 = 2</a:t>
                      </a:r>
                      <a:endParaRPr lang="zh-CN" altLang="en-US" sz="28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Features of 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Open source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Active user community</a:t>
            </a:r>
          </a:p>
          <a:p>
            <a:pPr lvl="1"/>
            <a:r>
              <a:rPr lang="en-US" altLang="zh-CN" b="1" dirty="0" smtClean="0"/>
              <a:t>Stack Overflow</a:t>
            </a:r>
          </a:p>
          <a:p>
            <a:pPr lvl="1"/>
            <a:r>
              <a:rPr lang="en-US" altLang="zh-CN" dirty="0" smtClean="0"/>
              <a:t>Mailing list</a:t>
            </a:r>
          </a:p>
          <a:p>
            <a:pPr lvl="1"/>
            <a:endParaRPr lang="zh-CN" altLang="en-US" dirty="0"/>
          </a:p>
        </p:txBody>
      </p:sp>
      <p:pic>
        <p:nvPicPr>
          <p:cNvPr id="1026" name="Picture 2" descr="E:\work\PPT material\may-the-source-be-with-you_open-sour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3712" y="2185565"/>
            <a:ext cx="1843200" cy="1800000"/>
          </a:xfrm>
          <a:prstGeom prst="rect">
            <a:avLst/>
          </a:prstGeom>
          <a:noFill/>
        </p:spPr>
      </p:pic>
      <p:pic>
        <p:nvPicPr>
          <p:cNvPr id="1027" name="Picture 3" descr="E:\work\PPT material\open-source-assessment-software-communi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0016" y="2175593"/>
            <a:ext cx="2806236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Statistic functions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/>
          </p:cNvGraphicFramePr>
          <p:nvPr/>
        </p:nvGraphicFramePr>
        <p:xfrm>
          <a:off x="2042864" y="126876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528"/>
                <a:gridCol w="2016224"/>
                <a:gridCol w="454684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Functions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Description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Sample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mean()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Mean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mean(c(1,2,3,6)) returns 3.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median()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Median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median(c(1,2,3,4)) returns 2.5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err="1" smtClean="0"/>
                        <a:t>sd</a:t>
                      </a:r>
                      <a:r>
                        <a:rPr lang="en-US" altLang="zh-CN" sz="2800" b="0" dirty="0" smtClean="0"/>
                        <a:t>()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 deviation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sd</a:t>
                      </a:r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(c(1,2,3,4)) returns 1.29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err="1" smtClean="0"/>
                        <a:t>var</a:t>
                      </a:r>
                      <a:r>
                        <a:rPr lang="en-US" altLang="zh-CN" sz="2800" b="0" dirty="0" smtClean="0"/>
                        <a:t>()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Variance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</a:t>
                      </a:r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(c(1,2,3,4)) returns 1.67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sum()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Sum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sum(c(1,2,3,4)) returns 10</a:t>
                      </a:r>
                      <a:endParaRPr lang="zh-CN" altLang="en-US" sz="2800" b="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max()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min(c(1,2,3,4)) returns 1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min()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max(c(1,2,3,4)) returns 4</a:t>
                      </a:r>
                      <a:endParaRPr lang="zh-CN" altLang="en-US" sz="28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Missing value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Try the code below:</a:t>
            </a:r>
          </a:p>
          <a:p>
            <a:pPr lvl="1">
              <a:buNone/>
            </a:pPr>
            <a:r>
              <a:rPr lang="en-US" altLang="zh-CN" dirty="0" smtClean="0"/>
              <a:t>a &lt;- c(1:4,NA)</a:t>
            </a:r>
          </a:p>
          <a:p>
            <a:pPr lvl="1">
              <a:buNone/>
            </a:pPr>
            <a:r>
              <a:rPr lang="en-US" altLang="zh-CN" dirty="0" smtClean="0"/>
              <a:t>mean(a)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logical operator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6612765"/>
              </p:ext>
            </p:extLst>
          </p:nvPr>
        </p:nvGraphicFramePr>
        <p:xfrm>
          <a:off x="1991544" y="1556792"/>
          <a:ext cx="8136904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497"/>
                <a:gridCol w="513640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R command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meaning</a:t>
                      </a:r>
                      <a:endParaRPr lang="zh-CN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&gt;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larger than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&lt;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less than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&gt;=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larger than or equal to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&lt;=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less</a:t>
                      </a:r>
                      <a:r>
                        <a:rPr lang="en-US" altLang="zh-CN" sz="2800" b="0" baseline="0" dirty="0" smtClean="0"/>
                        <a:t> than or equal to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==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equal</a:t>
                      </a:r>
                      <a:r>
                        <a:rPr lang="en-US" altLang="zh-CN" sz="2800" b="0" baseline="0" dirty="0" smtClean="0"/>
                        <a:t> to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!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not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&amp;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and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|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or</a:t>
                      </a:r>
                      <a:endParaRPr lang="zh-CN" altLang="en-US" sz="2800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E:\work\PPT material\or.jpg"/>
          <p:cNvPicPr>
            <a:picLocks noChangeAspect="1" noChangeArrowheads="1"/>
          </p:cNvPicPr>
          <p:nvPr/>
        </p:nvPicPr>
        <p:blipFill>
          <a:blip r:embed="rId3" cstate="print"/>
          <a:srcRect l="14978" t="19302" r="20118" b="28584"/>
          <a:stretch>
            <a:fillRect/>
          </a:stretch>
        </p:blipFill>
        <p:spPr bwMode="auto">
          <a:xfrm>
            <a:off x="7968208" y="0"/>
            <a:ext cx="2699792" cy="28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 dirty="0"/>
              <a:t>Exercise of operator</a:t>
            </a:r>
            <a:endParaRPr lang="zh-CN" altLang="en-US" sz="4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1268761"/>
            <a:ext cx="8229600" cy="48574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CN" sz="2400" dirty="0"/>
              <a:t>1. </a:t>
            </a:r>
            <a:r>
              <a:rPr lang="en-US" altLang="zh-CN" sz="2400" dirty="0" smtClean="0"/>
              <a:t>Create </a:t>
            </a:r>
            <a:r>
              <a:rPr lang="en-US" altLang="zh-CN" sz="2400" dirty="0"/>
              <a:t>the vector below using “</a:t>
            </a:r>
            <a:r>
              <a:rPr lang="en-US" altLang="zh-CN" sz="2400" dirty="0" err="1"/>
              <a:t>seq</a:t>
            </a:r>
            <a:r>
              <a:rPr lang="en-US" altLang="zh-CN" sz="2400" dirty="0"/>
              <a:t>”, “rep” and “:” </a:t>
            </a:r>
          </a:p>
          <a:p>
            <a:pPr>
              <a:buNone/>
            </a:pPr>
            <a:r>
              <a:rPr lang="en-US" altLang="zh-CN" sz="2400" b="1" dirty="0"/>
              <a:t>		quiz1 &lt;- c(1,2,3,6,8,10,2,2,2)</a:t>
            </a:r>
          </a:p>
          <a:p>
            <a:pPr>
              <a:buNone/>
            </a:pPr>
            <a:r>
              <a:rPr lang="en-US" altLang="zh-CN" sz="2400" dirty="0"/>
              <a:t>2. Counting how many elements in quiz2 is larger than 13 and smaller than 16. </a:t>
            </a:r>
          </a:p>
          <a:p>
            <a:pPr>
              <a:buNone/>
            </a:pPr>
            <a:r>
              <a:rPr lang="en-US" altLang="zh-CN" sz="2400" b="1" dirty="0"/>
              <a:t>		quiz2 &lt;- 11:19</a:t>
            </a:r>
          </a:p>
          <a:p>
            <a:pPr>
              <a:buNone/>
            </a:pPr>
            <a:r>
              <a:rPr lang="en-US" altLang="zh-CN" sz="2400" dirty="0"/>
              <a:t>3. Getting the indexes of these elements and picking the elements with these indexes in quiz1.</a:t>
            </a:r>
          </a:p>
          <a:p>
            <a:pPr>
              <a:buNone/>
            </a:pPr>
            <a:r>
              <a:rPr lang="en-US" altLang="zh-CN" sz="2400" dirty="0"/>
              <a:t>4. Calculating the average difference between elements with same index. </a:t>
            </a:r>
          </a:p>
          <a:p>
            <a:r>
              <a:rPr lang="en-US" altLang="zh-CN" sz="2400" dirty="0">
                <a:solidFill>
                  <a:srgbClr val="C00000"/>
                </a:solidFill>
              </a:rPr>
              <a:t>Relevant commands and operators:</a:t>
            </a:r>
          </a:p>
          <a:p>
            <a:pPr lvl="1">
              <a:buNone/>
            </a:pPr>
            <a:r>
              <a:rPr lang="en-US" altLang="zh-CN" sz="2400" dirty="0">
                <a:solidFill>
                  <a:srgbClr val="C00000"/>
                </a:solidFill>
              </a:rPr>
              <a:t>c, </a:t>
            </a:r>
            <a:r>
              <a:rPr lang="en-US" altLang="zh-CN" sz="2400" dirty="0" err="1">
                <a:solidFill>
                  <a:srgbClr val="C00000"/>
                </a:solidFill>
              </a:rPr>
              <a:t>seq</a:t>
            </a:r>
            <a:r>
              <a:rPr lang="en-US" altLang="zh-CN" sz="2400" dirty="0">
                <a:solidFill>
                  <a:srgbClr val="C00000"/>
                </a:solidFill>
              </a:rPr>
              <a:t>, rep, :, length, mean, sum, -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 dirty="0"/>
              <a:t>Exercise of operator</a:t>
            </a:r>
            <a:endParaRPr lang="zh-CN" altLang="en-US" sz="4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1268761"/>
            <a:ext cx="8229600" cy="4857403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en-US" altLang="zh-CN" sz="2400" dirty="0" err="1"/>
              <a:t>Creat</a:t>
            </a:r>
            <a:r>
              <a:rPr lang="en-US" altLang="zh-CN" sz="2400" dirty="0"/>
              <a:t> </a:t>
            </a:r>
            <a:r>
              <a:rPr lang="en-US" altLang="zh-CN" sz="2400" dirty="0" err="1"/>
              <a:t>ing</a:t>
            </a:r>
            <a:r>
              <a:rPr lang="en-US" altLang="zh-CN" sz="2400" dirty="0"/>
              <a:t> the data frame “</a:t>
            </a:r>
            <a:r>
              <a:rPr lang="en-US" altLang="zh-CN" sz="2400" dirty="0" err="1"/>
              <a:t>test.data</a:t>
            </a:r>
            <a:r>
              <a:rPr lang="en-US" altLang="zh-CN" sz="2400" dirty="0"/>
              <a:t>” below:</a:t>
            </a:r>
          </a:p>
          <a:p>
            <a:pPr marL="457200" indent="-457200">
              <a:buAutoNum type="arabicPeriod"/>
            </a:pPr>
            <a:endParaRPr lang="en-US" altLang="zh-CN" sz="2000" dirty="0"/>
          </a:p>
          <a:p>
            <a:pPr>
              <a:buNone/>
            </a:pPr>
            <a:endParaRPr lang="en-US" altLang="zh-CN" sz="2400" dirty="0"/>
          </a:p>
          <a:p>
            <a:pPr>
              <a:buNone/>
            </a:pPr>
            <a:endParaRPr lang="en-US" altLang="zh-CN" sz="2400" dirty="0"/>
          </a:p>
          <a:p>
            <a:pPr>
              <a:buNone/>
            </a:pPr>
            <a:endParaRPr lang="en-US" altLang="zh-CN" sz="2400" dirty="0"/>
          </a:p>
          <a:p>
            <a:pPr marL="457200" indent="-457200">
              <a:buFont typeface="+mj-lt"/>
              <a:buAutoNum type="arabicPeriod" startAt="2"/>
            </a:pPr>
            <a:r>
              <a:rPr lang="en-US" altLang="zh-CN" sz="2400" dirty="0"/>
              <a:t>Adding a new column named “z”, z = x * y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altLang="zh-CN" sz="2400" dirty="0"/>
              <a:t>Calculating the mean of z – x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altLang="zh-CN" sz="2400" dirty="0"/>
              <a:t>Repeating step2 -3 for last two rows</a:t>
            </a:r>
          </a:p>
          <a:p>
            <a:endParaRPr lang="en-US" altLang="zh-CN" sz="2400" dirty="0">
              <a:solidFill>
                <a:srgbClr val="C00000"/>
              </a:solidFill>
            </a:endParaRPr>
          </a:p>
          <a:p>
            <a:r>
              <a:rPr lang="en-US" altLang="zh-CN" sz="2400" dirty="0">
                <a:solidFill>
                  <a:srgbClr val="C00000"/>
                </a:solidFill>
              </a:rPr>
              <a:t>Relevant commands and operators:</a:t>
            </a:r>
          </a:p>
          <a:p>
            <a:pPr lvl="1">
              <a:buNone/>
            </a:pPr>
            <a:r>
              <a:rPr lang="en-US" altLang="zh-CN" sz="2400" dirty="0" err="1">
                <a:solidFill>
                  <a:srgbClr val="C00000"/>
                </a:solidFill>
              </a:rPr>
              <a:t>data.frame</a:t>
            </a:r>
            <a:r>
              <a:rPr lang="en-US" altLang="zh-CN" sz="2400" dirty="0">
                <a:solidFill>
                  <a:srgbClr val="C00000"/>
                </a:solidFill>
              </a:rPr>
              <a:t>, c, </a:t>
            </a:r>
            <a:r>
              <a:rPr lang="en-US" altLang="zh-CN" sz="2400" dirty="0" err="1">
                <a:solidFill>
                  <a:srgbClr val="C00000"/>
                </a:solidFill>
              </a:rPr>
              <a:t>seq</a:t>
            </a:r>
            <a:r>
              <a:rPr lang="en-US" altLang="zh-CN" sz="2400" dirty="0">
                <a:solidFill>
                  <a:srgbClr val="C00000"/>
                </a:solidFill>
              </a:rPr>
              <a:t>, :, *, mean, !=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783632" y="1772816"/>
          <a:ext cx="4572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id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y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a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11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21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31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Setting working directory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 needs to read or write some files, you should told it a directory.</a:t>
            </a:r>
          </a:p>
          <a:p>
            <a:r>
              <a:rPr lang="en-US" altLang="zh-CN" dirty="0" err="1" smtClean="0"/>
              <a:t>setwd</a:t>
            </a:r>
            <a:r>
              <a:rPr lang="en-US" altLang="zh-CN" dirty="0" smtClean="0"/>
              <a:t>()</a:t>
            </a:r>
          </a:p>
          <a:p>
            <a:endParaRPr lang="en-US" altLang="zh-CN" b="1" dirty="0" smtClean="0"/>
          </a:p>
          <a:p>
            <a:r>
              <a:rPr lang="en-US" altLang="zh-CN" dirty="0" err="1" smtClean="0"/>
              <a:t>getwd</a:t>
            </a:r>
            <a:r>
              <a:rPr lang="en-US" altLang="zh-CN" dirty="0" smtClean="0"/>
              <a:t>()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Data output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/>
              <a:t>write.table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“prints its required argument x (after converting it to a data frame if it is not one nor a matrix) to a file ”</a:t>
            </a:r>
          </a:p>
          <a:p>
            <a:r>
              <a:rPr lang="en-US" altLang="zh-CN" dirty="0" err="1" smtClean="0"/>
              <a:t>write.table</a:t>
            </a:r>
            <a:r>
              <a:rPr lang="en-US" altLang="zh-CN" dirty="0" smtClean="0"/>
              <a:t>(x, file = "", append = FALSE, quote = FALSE, sep = “\t", </a:t>
            </a:r>
            <a:r>
              <a:rPr lang="en-US" altLang="zh-CN" dirty="0" err="1" smtClean="0"/>
              <a:t>row.names</a:t>
            </a:r>
            <a:r>
              <a:rPr lang="en-US" altLang="zh-CN" dirty="0" smtClean="0"/>
              <a:t> = FALSE, </a:t>
            </a:r>
            <a:r>
              <a:rPr lang="en-US" altLang="zh-CN" dirty="0" err="1" smtClean="0"/>
              <a:t>col.names</a:t>
            </a:r>
            <a:r>
              <a:rPr lang="en-US" altLang="zh-CN" dirty="0" smtClean="0"/>
              <a:t> = TRUE)</a:t>
            </a:r>
          </a:p>
          <a:p>
            <a:r>
              <a:rPr lang="en-US" altLang="zh-CN" dirty="0" err="1" smtClean="0"/>
              <a:t>getwd</a:t>
            </a:r>
            <a:r>
              <a:rPr lang="en-US" altLang="zh-CN" dirty="0" smtClean="0"/>
              <a:t>()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Data input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/>
              <a:t>read.table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“Reads a file in table format and creates a data frame from it.”</a:t>
            </a:r>
          </a:p>
          <a:p>
            <a:r>
              <a:rPr lang="en-US" altLang="zh-CN" dirty="0" err="1" smtClean="0"/>
              <a:t>read.table</a:t>
            </a:r>
            <a:r>
              <a:rPr lang="en-US" altLang="zh-CN" dirty="0" smtClean="0"/>
              <a:t>(file, header = FALSE, sep = "", quote = "\"'", </a:t>
            </a:r>
            <a:r>
              <a:rPr lang="en-US" altLang="zh-CN" dirty="0" err="1" smtClean="0"/>
              <a:t>as.is</a:t>
            </a:r>
            <a:r>
              <a:rPr lang="en-US" altLang="zh-CN" dirty="0" smtClean="0"/>
              <a:t> = !</a:t>
            </a:r>
            <a:r>
              <a:rPr lang="en-US" altLang="zh-CN" dirty="0" err="1" smtClean="0"/>
              <a:t>stringsAsFactors</a:t>
            </a:r>
            <a:r>
              <a:rPr lang="en-US" altLang="zh-CN" dirty="0" smtClean="0"/>
              <a:t>, skip = 0, </a:t>
            </a:r>
            <a:r>
              <a:rPr lang="en-US" altLang="zh-CN" dirty="0" err="1" smtClean="0"/>
              <a:t>comment.char</a:t>
            </a:r>
            <a:r>
              <a:rPr lang="en-US" altLang="zh-CN" dirty="0" smtClean="0"/>
              <a:t> = "#")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Exercise of output and input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Write a data frame to  a file called “test.txt”</a:t>
            </a:r>
          </a:p>
          <a:p>
            <a:r>
              <a:rPr lang="en-US" altLang="zh-CN" dirty="0" smtClean="0"/>
              <a:t>Read the data in this file</a:t>
            </a:r>
          </a:p>
          <a:p>
            <a:r>
              <a:rPr lang="en-US" altLang="zh-CN" dirty="0" smtClean="0"/>
              <a:t>Manually add “#” to the beginning of the first column, second row in “test.txt”</a:t>
            </a:r>
          </a:p>
          <a:p>
            <a:r>
              <a:rPr lang="en-US" altLang="zh-CN" dirty="0" smtClean="0"/>
              <a:t>Read the data in this file again and check the difference. </a:t>
            </a:r>
          </a:p>
          <a:p>
            <a:r>
              <a:rPr lang="en-US" altLang="zh-CN" dirty="0" smtClean="0"/>
              <a:t>Try the options of these two functions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Analyzing expression levels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GSE6536_series_matrix_trio_ensembl_avg_list.txt</a:t>
            </a:r>
          </a:p>
          <a:p>
            <a:r>
              <a:rPr lang="en-US" altLang="zh-CN" dirty="0" smtClean="0"/>
              <a:t>Are the expression levels of fathers different from that of mothers in the European population (CEU)? What’s the case in the African population (YRI)?</a:t>
            </a:r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635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to get 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 is freely available from the Comprehensive R Archive Network (CRAN) at </a:t>
            </a:r>
            <a:r>
              <a:rPr lang="en-US" altLang="zh-CN" dirty="0" smtClean="0">
                <a:hlinkClick r:id="rId2"/>
              </a:rPr>
              <a:t>http://cran.r-project.org</a:t>
            </a:r>
            <a:r>
              <a:rPr lang="en-US" altLang="zh-CN" dirty="0" smtClean="0"/>
              <a:t>. </a:t>
            </a:r>
          </a:p>
          <a:p>
            <a:r>
              <a:rPr lang="en-US" altLang="zh-CN" dirty="0" smtClean="0"/>
              <a:t>Choosing a mirror which locates in China (e.g., </a:t>
            </a:r>
            <a:r>
              <a:rPr lang="en-US" altLang="zh-CN" dirty="0" smtClean="0">
                <a:hlinkClick r:id="rId3"/>
              </a:rPr>
              <a:t>http://mirrors.ustc.edu.cn/CRAN</a:t>
            </a:r>
            <a:r>
              <a:rPr lang="en-US" altLang="zh-CN" dirty="0" smtClean="0"/>
              <a:t>). Select the version for your operating system.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to get help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91544" y="1556793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Built-in help system</a:t>
            </a:r>
          </a:p>
          <a:p>
            <a:pPr lvl="1"/>
            <a:r>
              <a:rPr lang="en-US" altLang="zh-CN" dirty="0" smtClean="0"/>
              <a:t>e.g., “?matrix”</a:t>
            </a:r>
          </a:p>
          <a:p>
            <a:r>
              <a:rPr lang="en-US" altLang="zh-CN" dirty="0" smtClean="0"/>
              <a:t>Google</a:t>
            </a:r>
          </a:p>
          <a:p>
            <a:r>
              <a:rPr lang="en-US" altLang="zh-CN" dirty="0" smtClean="0"/>
              <a:t>Community (e.g., </a:t>
            </a:r>
            <a:r>
              <a:rPr lang="en-US" altLang="zh-CN" b="1" dirty="0" smtClean="0"/>
              <a:t>Stack Overflow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Mail list</a:t>
            </a:r>
          </a:p>
          <a:p>
            <a:pPr>
              <a:buNone/>
            </a:pPr>
            <a:endParaRPr lang="en-US" altLang="zh-CN" dirty="0" smtClean="0"/>
          </a:p>
          <a:p>
            <a:endParaRPr lang="en-US" altLang="zh-CN" dirty="0" smtClean="0"/>
          </a:p>
        </p:txBody>
      </p:sp>
      <p:pic>
        <p:nvPicPr>
          <p:cNvPr id="3074" name="Picture 2" descr="E:\work\PPT material\Wisdom-of-the-Ancien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9896" y="4005064"/>
            <a:ext cx="4587860" cy="25613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Bugs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Compilation errors</a:t>
            </a:r>
          </a:p>
          <a:p>
            <a:pPr lvl="1"/>
            <a:r>
              <a:rPr lang="en-US" altLang="zh-CN" dirty="0" smtClean="0"/>
              <a:t>prevent </a:t>
            </a:r>
            <a:r>
              <a:rPr lang="en-US" altLang="zh-CN" dirty="0"/>
              <a:t>your program from running.</a:t>
            </a:r>
          </a:p>
          <a:p>
            <a:r>
              <a:rPr lang="en-US" altLang="zh-CN" dirty="0" smtClean="0"/>
              <a:t>Run-time errors</a:t>
            </a:r>
          </a:p>
          <a:p>
            <a:pPr lvl="1"/>
            <a:r>
              <a:rPr lang="en-US" altLang="zh-CN" dirty="0" smtClean="0"/>
              <a:t>occur </a:t>
            </a:r>
            <a:r>
              <a:rPr lang="en-US" altLang="zh-CN" dirty="0"/>
              <a:t>while your program runs</a:t>
            </a:r>
            <a:r>
              <a:rPr lang="en-US" altLang="zh-CN" dirty="0" smtClean="0"/>
              <a:t>.</a:t>
            </a:r>
          </a:p>
          <a:p>
            <a:pPr lvl="1"/>
            <a:r>
              <a:rPr lang="en-US" altLang="zh-CN" dirty="0" smtClean="0"/>
              <a:t>1 / 0</a:t>
            </a:r>
            <a:endParaRPr lang="en-US" altLang="zh-CN" dirty="0"/>
          </a:p>
          <a:p>
            <a:r>
              <a:rPr lang="en-US" altLang="zh-CN" dirty="0" smtClean="0"/>
              <a:t>Logic </a:t>
            </a:r>
            <a:r>
              <a:rPr lang="en-US" altLang="zh-CN" dirty="0"/>
              <a:t>errors: 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prevent </a:t>
            </a:r>
            <a:r>
              <a:rPr lang="en-US" altLang="zh-CN" dirty="0"/>
              <a:t>your program from doing what you intended it to do.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22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Priority</a:t>
            </a:r>
            <a:endParaRPr lang="zh-CN" altLang="en-US" dirty="0"/>
          </a:p>
        </p:txBody>
      </p:sp>
      <p:pic>
        <p:nvPicPr>
          <p:cNvPr id="2050" name="Picture 2" descr="https://image.freepik.com/free-vector/check-marks-vector_23-214750279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98" t="7246" r="13051" b="51694"/>
          <a:stretch/>
        </p:blipFill>
        <p:spPr bwMode="auto">
          <a:xfrm>
            <a:off x="3215680" y="3331008"/>
            <a:ext cx="1440000" cy="1064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age.freepik.com/free-vector/check-marks-vector_23-21475027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0" t="54110" r="36634" b="12076"/>
          <a:stretch/>
        </p:blipFill>
        <p:spPr bwMode="auto">
          <a:xfrm>
            <a:off x="7752184" y="2986660"/>
            <a:ext cx="1440000" cy="1753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5267888" y="2051157"/>
            <a:ext cx="16562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600" dirty="0" smtClean="0"/>
              <a:t>1 : 3 * 2</a:t>
            </a:r>
            <a:endParaRPr lang="zh-CN" altLang="en-US" sz="3600" dirty="0"/>
          </a:p>
        </p:txBody>
      </p:sp>
      <p:sp>
        <p:nvSpPr>
          <p:cNvPr id="4" name="矩形 3"/>
          <p:cNvSpPr/>
          <p:nvPr/>
        </p:nvSpPr>
        <p:spPr>
          <a:xfrm>
            <a:off x="3431704" y="5013176"/>
            <a:ext cx="19351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600" dirty="0"/>
              <a:t>(</a:t>
            </a:r>
            <a:r>
              <a:rPr lang="en-US" altLang="zh-CN" sz="3600" dirty="0" smtClean="0"/>
              <a:t>1 : 3) * 2</a:t>
            </a:r>
            <a:endParaRPr lang="zh-CN" altLang="en-US" sz="3600" dirty="0"/>
          </a:p>
        </p:txBody>
      </p:sp>
      <p:sp>
        <p:nvSpPr>
          <p:cNvPr id="10" name="矩形 9"/>
          <p:cNvSpPr/>
          <p:nvPr/>
        </p:nvSpPr>
        <p:spPr>
          <a:xfrm>
            <a:off x="6924111" y="5013176"/>
            <a:ext cx="21435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600" dirty="0" smtClean="0"/>
              <a:t>1 : ( 3 * 2 )</a:t>
            </a:r>
            <a:endParaRPr lang="zh-CN" altLang="en-US" sz="3600" dirty="0"/>
          </a:p>
        </p:txBody>
      </p:sp>
      <p:sp>
        <p:nvSpPr>
          <p:cNvPr id="9" name="下箭头 8"/>
          <p:cNvSpPr/>
          <p:nvPr/>
        </p:nvSpPr>
        <p:spPr>
          <a:xfrm rot="1745526">
            <a:off x="4922752" y="3099248"/>
            <a:ext cx="504056" cy="151216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下箭头 11"/>
          <p:cNvSpPr/>
          <p:nvPr/>
        </p:nvSpPr>
        <p:spPr>
          <a:xfrm rot="19613624">
            <a:off x="6672083" y="3087009"/>
            <a:ext cx="504056" cy="151216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23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Floating point issue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Decimal numbers are represented in binary floating-point format</a:t>
            </a:r>
          </a:p>
          <a:p>
            <a:r>
              <a:rPr lang="en-US" altLang="zh-CN" dirty="0" smtClean="0"/>
              <a:t>A number like 0.1 can not be accurately represented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>
                <a:solidFill>
                  <a:srgbClr val="0070C0"/>
                </a:solidFill>
              </a:rPr>
              <a:t>&gt; format(0.1,digits=20)</a:t>
            </a:r>
          </a:p>
          <a:p>
            <a:pPr marL="0" indent="0">
              <a:buNone/>
            </a:pPr>
            <a:r>
              <a:rPr lang="en-US" altLang="zh-CN" dirty="0">
                <a:solidFill>
                  <a:srgbClr val="0070C0"/>
                </a:solidFill>
              </a:rPr>
              <a:t>[1] "0.10000000000000001"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564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73008" y="764704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Debug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2492896"/>
            <a:ext cx="3840000" cy="2160000"/>
          </a:xfr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037" y="2492896"/>
            <a:ext cx="3857143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06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Behind every successful programmer there's a lot of unsuccessful </a:t>
            </a:r>
            <a:r>
              <a:rPr lang="en-US" altLang="zh-CN" dirty="0" smtClean="0"/>
              <a:t>scripts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6" y="2852936"/>
            <a:ext cx="3454400" cy="2159000"/>
          </a:xfr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2853753"/>
            <a:ext cx="3832258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69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Packages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install.packages</a:t>
            </a:r>
            <a:r>
              <a:rPr lang="en-US" altLang="zh-CN" dirty="0" smtClean="0"/>
              <a:t>(): install the package</a:t>
            </a:r>
          </a:p>
          <a:p>
            <a:r>
              <a:rPr lang="en-US" altLang="zh-CN" dirty="0" smtClean="0"/>
              <a:t>library() : load the package</a:t>
            </a:r>
          </a:p>
          <a:p>
            <a:r>
              <a:rPr lang="en-US" altLang="zh-CN" dirty="0" smtClean="0"/>
              <a:t>China (Beijing 3)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423592" y="3717032"/>
            <a:ext cx="6408712" cy="10772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3200" dirty="0" err="1"/>
              <a:t>install.packages</a:t>
            </a:r>
            <a:r>
              <a:rPr lang="en-US" altLang="zh-CN" sz="3200" dirty="0"/>
              <a:t>(“ggplot2")</a:t>
            </a:r>
          </a:p>
          <a:p>
            <a:r>
              <a:rPr lang="en-US" altLang="zh-CN" sz="3200" dirty="0"/>
              <a:t>library(“ggplot2")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Control structures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Conditional execution</a:t>
            </a:r>
          </a:p>
          <a:p>
            <a:r>
              <a:rPr lang="en-US" altLang="zh-CN" dirty="0" smtClean="0"/>
              <a:t>Loop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1200" y="-17140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Conditional execution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836713"/>
            <a:ext cx="8229600" cy="5289451"/>
          </a:xfrm>
        </p:spPr>
        <p:txBody>
          <a:bodyPr/>
          <a:lstStyle/>
          <a:p>
            <a:r>
              <a:rPr lang="en-US" altLang="zh-CN" b="1" dirty="0" smtClean="0"/>
              <a:t>if (</a:t>
            </a:r>
            <a:r>
              <a:rPr lang="en-US" altLang="zh-CN" b="1" i="1" dirty="0" err="1" smtClean="0"/>
              <a:t>cond</a:t>
            </a:r>
            <a:r>
              <a:rPr lang="en-US" altLang="zh-CN" b="1" i="1" dirty="0" smtClean="0"/>
              <a:t>) statement</a:t>
            </a:r>
          </a:p>
          <a:p>
            <a:r>
              <a:rPr lang="en-US" altLang="zh-CN" b="1" dirty="0" smtClean="0"/>
              <a:t>if (</a:t>
            </a:r>
            <a:r>
              <a:rPr lang="en-US" altLang="zh-CN" b="1" i="1" dirty="0" err="1" smtClean="0"/>
              <a:t>cond</a:t>
            </a:r>
            <a:r>
              <a:rPr lang="en-US" altLang="zh-CN" b="1" i="1" dirty="0" smtClean="0"/>
              <a:t>) statement1 else statement2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Loop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for (</a:t>
            </a:r>
            <a:r>
              <a:rPr lang="en-US" altLang="zh-CN" i="1" dirty="0" err="1" smtClean="0"/>
              <a:t>var</a:t>
            </a:r>
            <a:r>
              <a:rPr lang="en-US" altLang="zh-CN" i="1" dirty="0" smtClean="0"/>
              <a:t> in </a:t>
            </a:r>
            <a:r>
              <a:rPr lang="en-US" altLang="zh-CN" i="1" dirty="0" err="1" smtClean="0"/>
              <a:t>seq</a:t>
            </a:r>
            <a:r>
              <a:rPr lang="en-US" altLang="zh-CN" i="1" dirty="0" smtClean="0"/>
              <a:t>) statement</a:t>
            </a:r>
          </a:p>
          <a:p>
            <a:r>
              <a:rPr lang="en-US" altLang="zh-CN" dirty="0" smtClean="0"/>
              <a:t>Try to avoid using loop. </a:t>
            </a:r>
          </a:p>
          <a:p>
            <a:pPr lvl="1"/>
            <a:r>
              <a:rPr lang="en-US" altLang="zh-CN" dirty="0" smtClean="0"/>
              <a:t>Low efficiency</a:t>
            </a:r>
          </a:p>
          <a:p>
            <a:pPr lvl="1"/>
            <a:r>
              <a:rPr lang="en-US" altLang="zh-CN" dirty="0" smtClean="0"/>
              <a:t>In R, the loop is already included in many operations.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R studio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Is a powerful and productive user interface for R. </a:t>
            </a:r>
          </a:p>
          <a:p>
            <a:r>
              <a:rPr lang="en-US" altLang="zh-CN" dirty="0" smtClean="0"/>
              <a:t>It’s free and open source</a:t>
            </a:r>
          </a:p>
          <a:p>
            <a:r>
              <a:rPr lang="en-US" altLang="zh-CN" dirty="0" smtClean="0"/>
              <a:t>It works great on Windows, Mac, and Linux.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Take home message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781128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sz="3600" dirty="0"/>
              <a:t>Six data structure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Vector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Factor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Matrix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Array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data frame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list</a:t>
            </a:r>
          </a:p>
          <a:p>
            <a:r>
              <a:rPr lang="en-US" altLang="zh-CN" sz="3600" dirty="0" err="1"/>
              <a:t>Subsetting</a:t>
            </a:r>
            <a:r>
              <a:rPr lang="en-US" altLang="zh-CN" sz="3600" dirty="0"/>
              <a:t> and editing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[]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[[]]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$</a:t>
            </a:r>
          </a:p>
          <a:p>
            <a:r>
              <a:rPr lang="en-US" altLang="zh-CN" sz="3600" dirty="0"/>
              <a:t>Input and output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err="1" smtClean="0"/>
              <a:t>read.table</a:t>
            </a:r>
            <a:endParaRPr lang="en-US" altLang="zh-CN" dirty="0" smtClean="0"/>
          </a:p>
          <a:p>
            <a:pPr lvl="1">
              <a:buFont typeface="Wingdings" pitchFamily="2" charset="2"/>
              <a:buChar char="Ø"/>
            </a:pPr>
            <a:r>
              <a:rPr lang="en-US" altLang="zh-CN" dirty="0" err="1" smtClean="0"/>
              <a:t>write.table</a:t>
            </a:r>
            <a:endParaRPr lang="en-US" altLang="zh-CN" dirty="0" smtClean="0"/>
          </a:p>
          <a:p>
            <a:endParaRPr lang="en-US" altLang="zh-CN" sz="3600" dirty="0"/>
          </a:p>
          <a:p>
            <a:endParaRPr lang="en-US" altLang="zh-CN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9938" y="1412776"/>
            <a:ext cx="3945907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Datasets</a:t>
            </a:r>
          </a:p>
          <a:p>
            <a:pPr lvl="1"/>
            <a:r>
              <a:rPr lang="en-US" altLang="zh-CN" dirty="0" smtClean="0"/>
              <a:t>Data type</a:t>
            </a:r>
          </a:p>
          <a:p>
            <a:pPr lvl="1"/>
            <a:r>
              <a:rPr lang="en-US" altLang="zh-CN" dirty="0" smtClean="0"/>
              <a:t>How to create</a:t>
            </a:r>
          </a:p>
          <a:p>
            <a:r>
              <a:rPr lang="en-US" altLang="zh-CN" dirty="0" smtClean="0"/>
              <a:t>Operation on data</a:t>
            </a:r>
          </a:p>
          <a:p>
            <a:pPr lvl="1"/>
            <a:r>
              <a:rPr lang="en-US" altLang="zh-CN" dirty="0" err="1" smtClean="0"/>
              <a:t>Subsetting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Arithmetic, statistic and logical operators</a:t>
            </a:r>
          </a:p>
          <a:p>
            <a:pPr lvl="1"/>
            <a:r>
              <a:rPr lang="en-US" altLang="zh-CN" dirty="0" smtClean="0"/>
              <a:t>Read/write data</a:t>
            </a:r>
          </a:p>
          <a:p>
            <a:pPr lvl="1"/>
            <a:r>
              <a:rPr lang="en-US" altLang="zh-CN" dirty="0"/>
              <a:t>Control structure, how to get help …</a:t>
            </a:r>
          </a:p>
          <a:p>
            <a:pPr lvl="1"/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Dropbox\QianLab工作记录\R_lecture\image\coca-cola-sprite-cans-24105146.jpg"/>
          <p:cNvPicPr>
            <a:picLocks noChangeAspect="1" noChangeArrowheads="1"/>
          </p:cNvPicPr>
          <p:nvPr/>
        </p:nvPicPr>
        <p:blipFill>
          <a:blip r:embed="rId2" cstate="print"/>
          <a:srcRect l="22741" t="24569" r="22741" b="9701"/>
          <a:stretch>
            <a:fillRect/>
          </a:stretch>
        </p:blipFill>
        <p:spPr bwMode="auto">
          <a:xfrm>
            <a:off x="2952732" y="1365076"/>
            <a:ext cx="2279173" cy="2160000"/>
          </a:xfrm>
          <a:prstGeom prst="rect">
            <a:avLst/>
          </a:prstGeom>
          <a:noFill/>
        </p:spPr>
      </p:pic>
      <p:pic>
        <p:nvPicPr>
          <p:cNvPr id="51202" name="Picture 2" descr="http://cdn.zmescience.com/wp-content/uploads/cache/2015/03/Fire-main/4513493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2064" y="1340768"/>
            <a:ext cx="3248120" cy="2160000"/>
          </a:xfrm>
          <a:prstGeom prst="rect">
            <a:avLst/>
          </a:prstGeom>
          <a:noFill/>
        </p:spPr>
      </p:pic>
      <p:pic>
        <p:nvPicPr>
          <p:cNvPr id="51207" name="Picture 7"/>
          <p:cNvPicPr>
            <a:picLocks noChangeAspect="1" noChangeArrowheads="1"/>
          </p:cNvPicPr>
          <p:nvPr/>
        </p:nvPicPr>
        <p:blipFill>
          <a:blip r:embed="rId4" cstate="print"/>
          <a:srcRect l="14001" r="14000"/>
          <a:stretch>
            <a:fillRect/>
          </a:stretch>
        </p:blipFill>
        <p:spPr bwMode="auto">
          <a:xfrm>
            <a:off x="2783632" y="4005064"/>
            <a:ext cx="2635288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6384032" y="6177498"/>
            <a:ext cx="432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cs typeface="Times New Roman" pitchFamily="18" charset="0"/>
              </a:rPr>
              <a:t>Brightly-</a:t>
            </a:r>
            <a:r>
              <a:rPr lang="en-US" altLang="zh-CN" sz="2000" dirty="0" err="1">
                <a:cs typeface="Times New Roman" pitchFamily="18" charset="0"/>
              </a:rPr>
              <a:t>coloured</a:t>
            </a:r>
            <a:r>
              <a:rPr lang="en-US" altLang="zh-CN" sz="2000" dirty="0">
                <a:cs typeface="Times New Roman" pitchFamily="18" charset="0"/>
              </a:rPr>
              <a:t> </a:t>
            </a:r>
            <a:r>
              <a:rPr lang="en-US" altLang="zh-CN" sz="2000" dirty="0" err="1">
                <a:cs typeface="Times New Roman" pitchFamily="18" charset="0"/>
              </a:rPr>
              <a:t>scrunchies</a:t>
            </a:r>
            <a:r>
              <a:rPr lang="en-US" altLang="zh-CN" sz="2000" dirty="0">
                <a:cs typeface="Times New Roman" pitchFamily="18" charset="0"/>
              </a:rPr>
              <a:t> on cats prevent them from killing wildlife</a:t>
            </a:r>
            <a:endParaRPr lang="zh-CN" altLang="en-US" sz="2000" dirty="0">
              <a:cs typeface="Times New Roman" pitchFamily="18" charset="0"/>
            </a:endParaRPr>
          </a:p>
        </p:txBody>
      </p:sp>
      <p:pic>
        <p:nvPicPr>
          <p:cNvPr id="51209" name="Picture 9" descr="Scrunchies prevent wildlife death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72066" y="4005064"/>
            <a:ext cx="3238277" cy="2160000"/>
          </a:xfrm>
          <a:prstGeom prst="rect">
            <a:avLst/>
          </a:prstGeom>
          <a:noFill/>
        </p:spPr>
      </p:pic>
      <p:sp>
        <p:nvSpPr>
          <p:cNvPr id="13" name="矩形 12"/>
          <p:cNvSpPr/>
          <p:nvPr/>
        </p:nvSpPr>
        <p:spPr>
          <a:xfrm>
            <a:off x="6023992" y="3520792"/>
            <a:ext cx="5004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cs typeface="Times New Roman" pitchFamily="18" charset="0"/>
              </a:rPr>
              <a:t>Sound wave could be used to extinguish fire</a:t>
            </a:r>
            <a:endParaRPr lang="zh-CN" altLang="en-US" sz="2000" dirty="0">
              <a:cs typeface="Times New Roman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44080" y="353294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dirty="0">
                <a:cs typeface="Times New Roman" pitchFamily="18" charset="0"/>
              </a:rPr>
              <a:t>Coke  and  Sprite taste the same</a:t>
            </a:r>
            <a:endParaRPr lang="zh-CN" altLang="en-US" sz="2000" dirty="0">
              <a:cs typeface="Times New Roman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639616" y="6177498"/>
            <a:ext cx="3744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cs typeface="Times New Roman" pitchFamily="18" charset="0"/>
              </a:rPr>
              <a:t>There is a mushroom looks weirdly like  small human</a:t>
            </a:r>
            <a:endParaRPr lang="zh-CN" altLang="en-US" sz="2000" dirty="0">
              <a:cs typeface="Times New Roman" pitchFamily="18" charset="0"/>
            </a:endParaRPr>
          </a:p>
        </p:txBody>
      </p:sp>
      <p:sp>
        <p:nvSpPr>
          <p:cNvPr id="16" name="标题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/>
          <a:lstStyle/>
          <a:p>
            <a:r>
              <a:rPr lang="en-US" altLang="zh-CN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True or false ?</a:t>
            </a:r>
            <a:endParaRPr lang="zh-CN" altLang="en-US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Type of data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Numeric</a:t>
            </a:r>
          </a:p>
          <a:p>
            <a:pPr lvl="1">
              <a:buNone/>
            </a:pPr>
            <a:r>
              <a:rPr lang="en-US" altLang="zh-CN" sz="3200" dirty="0"/>
              <a:t>1, 2, </a:t>
            </a:r>
            <a:r>
              <a:rPr lang="en-US" altLang="zh-CN" sz="3200" dirty="0" smtClean="0"/>
              <a:t>1.1</a:t>
            </a:r>
            <a:endParaRPr lang="en-US" altLang="zh-CN" sz="3200" dirty="0"/>
          </a:p>
          <a:p>
            <a:r>
              <a:rPr lang="en-US" altLang="zh-CN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</a:t>
            </a:r>
          </a:p>
          <a:p>
            <a:pPr>
              <a:buNone/>
            </a:pPr>
            <a:r>
              <a:rPr lang="en-US" altLang="zh-CN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altLang="zh-CN" dirty="0" smtClean="0"/>
              <a:t> “The Avengers”, “Fast and Furious”</a:t>
            </a:r>
          </a:p>
          <a:p>
            <a:r>
              <a:rPr lang="en-US" altLang="zh-CN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Logical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	TRUE or FALSE</a:t>
            </a:r>
          </a:p>
          <a:p>
            <a:pPr>
              <a:buNone/>
            </a:pPr>
            <a:endParaRPr lang="en-US" altLang="zh-CN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pPr marL="514350" indent="-514350"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Picture 3" descr="E:\Dropbox\QianLab工作记录\R_lecture\image\coca-cola-sprite-cans-24105146.jpg"/>
          <p:cNvPicPr>
            <a:picLocks noChangeAspect="1" noChangeArrowheads="1"/>
          </p:cNvPicPr>
          <p:nvPr/>
        </p:nvPicPr>
        <p:blipFill>
          <a:blip r:embed="rId3" cstate="print"/>
          <a:srcRect l="22741" t="24569" r="22741" b="9701"/>
          <a:stretch>
            <a:fillRect/>
          </a:stretch>
        </p:blipFill>
        <p:spPr bwMode="auto">
          <a:xfrm>
            <a:off x="5591945" y="4077072"/>
            <a:ext cx="2279173" cy="21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7103</TotalTime>
  <Words>1360</Words>
  <Application>Microsoft Office PowerPoint</Application>
  <PresentationFormat>宽屏</PresentationFormat>
  <Paragraphs>509</Paragraphs>
  <Slides>60</Slides>
  <Notes>10</Notes>
  <HiddenSlides>3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60</vt:i4>
      </vt:variant>
    </vt:vector>
  </HeadingPairs>
  <TitlesOfParts>
    <vt:vector size="67" baseType="lpstr">
      <vt:lpstr>Arial Unicode MS</vt:lpstr>
      <vt:lpstr>宋体</vt:lpstr>
      <vt:lpstr>Arial</vt:lpstr>
      <vt:lpstr>Calibri</vt:lpstr>
      <vt:lpstr>Times New Roman</vt:lpstr>
      <vt:lpstr>Wingdings</vt:lpstr>
      <vt:lpstr>Office 主题</vt:lpstr>
      <vt:lpstr>R Programming</vt:lpstr>
      <vt:lpstr>Slides and code</vt:lpstr>
      <vt:lpstr>Major function</vt:lpstr>
      <vt:lpstr>Features of R</vt:lpstr>
      <vt:lpstr>How to get R</vt:lpstr>
      <vt:lpstr>R studio</vt:lpstr>
      <vt:lpstr>Outline</vt:lpstr>
      <vt:lpstr>True or false ?</vt:lpstr>
      <vt:lpstr>Type of data</vt:lpstr>
      <vt:lpstr>Object</vt:lpstr>
      <vt:lpstr>Vector</vt:lpstr>
      <vt:lpstr>Creating a vector</vt:lpstr>
      <vt:lpstr>Converting data</vt:lpstr>
      <vt:lpstr>Missing value(NA, NaN)</vt:lpstr>
      <vt:lpstr>Exercise of vector</vt:lpstr>
      <vt:lpstr>Factor</vt:lpstr>
      <vt:lpstr>Creating a factor</vt:lpstr>
      <vt:lpstr>Converting a factor to a vector</vt:lpstr>
      <vt:lpstr>Exercise of factor</vt:lpstr>
      <vt:lpstr>Matrix</vt:lpstr>
      <vt:lpstr>Creating a matrix</vt:lpstr>
      <vt:lpstr>Exercise of matrix</vt:lpstr>
      <vt:lpstr>Data frame</vt:lpstr>
      <vt:lpstr>Creating a data frame</vt:lpstr>
      <vt:lpstr>Exercise of data frame</vt:lpstr>
      <vt:lpstr>Array</vt:lpstr>
      <vt:lpstr>Creating an array</vt:lpstr>
      <vt:lpstr>List</vt:lpstr>
      <vt:lpstr>Creating a list</vt:lpstr>
      <vt:lpstr>Statistical computing</vt:lpstr>
      <vt:lpstr>Summary</vt:lpstr>
      <vt:lpstr>Subsetting</vt:lpstr>
      <vt:lpstr>Extracting elements from a vector</vt:lpstr>
      <vt:lpstr>Extracting elements from a matrix</vt:lpstr>
      <vt:lpstr>Extracting elements from a data frame</vt:lpstr>
      <vt:lpstr>Editing a data frame</vt:lpstr>
      <vt:lpstr>Extracting elements from a array</vt:lpstr>
      <vt:lpstr>Extracting elements from a list</vt:lpstr>
      <vt:lpstr>Arithmetic operator</vt:lpstr>
      <vt:lpstr>Statistic functions</vt:lpstr>
      <vt:lpstr>Missing value</vt:lpstr>
      <vt:lpstr>logical operator</vt:lpstr>
      <vt:lpstr>Exercise of operator</vt:lpstr>
      <vt:lpstr>Exercise of operator</vt:lpstr>
      <vt:lpstr>Setting working directory</vt:lpstr>
      <vt:lpstr>Data output</vt:lpstr>
      <vt:lpstr>Data input</vt:lpstr>
      <vt:lpstr>Exercise of output and input</vt:lpstr>
      <vt:lpstr>Analyzing expression levels</vt:lpstr>
      <vt:lpstr>How to get help</vt:lpstr>
      <vt:lpstr>Bugs</vt:lpstr>
      <vt:lpstr>Priority</vt:lpstr>
      <vt:lpstr>Floating point issue</vt:lpstr>
      <vt:lpstr>Debug</vt:lpstr>
      <vt:lpstr>Behind every successful programmer there's a lot of unsuccessful scripts</vt:lpstr>
      <vt:lpstr>Packages</vt:lpstr>
      <vt:lpstr>Control structures</vt:lpstr>
      <vt:lpstr>Conditional execution</vt:lpstr>
      <vt:lpstr>Loop</vt:lpstr>
      <vt:lpstr>Take home message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 Programming</dc:title>
  <dc:creator>YangYF</dc:creator>
  <cp:lastModifiedBy>杨宇飞</cp:lastModifiedBy>
  <cp:revision>432</cp:revision>
  <dcterms:created xsi:type="dcterms:W3CDTF">2014-04-20T13:07:33Z</dcterms:created>
  <dcterms:modified xsi:type="dcterms:W3CDTF">2016-03-24T08:53:50Z</dcterms:modified>
</cp:coreProperties>
</file>